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74" r:id="rId7"/>
    <p:sldId id="261" r:id="rId8"/>
    <p:sldId id="262" r:id="rId9"/>
    <p:sldId id="263" r:id="rId10"/>
    <p:sldId id="285" r:id="rId11"/>
    <p:sldId id="264" r:id="rId12"/>
    <p:sldId id="290" r:id="rId13"/>
    <p:sldId id="286" r:id="rId14"/>
    <p:sldId id="287" r:id="rId15"/>
    <p:sldId id="288" r:id="rId16"/>
    <p:sldId id="275" r:id="rId17"/>
    <p:sldId id="282" r:id="rId18"/>
    <p:sldId id="276" r:id="rId19"/>
    <p:sldId id="291" r:id="rId20"/>
    <p:sldId id="283" r:id="rId21"/>
    <p:sldId id="284" r:id="rId22"/>
    <p:sldId id="289" r:id="rId23"/>
    <p:sldId id="277" r:id="rId24"/>
    <p:sldId id="279" r:id="rId25"/>
    <p:sldId id="280" r:id="rId26"/>
    <p:sldId id="273" r:id="rId27"/>
  </p:sldIdLst>
  <p:sldSz cx="18288000" cy="10287000"/>
  <p:notesSz cx="6858000" cy="9144000"/>
  <p:embeddedFontLst>
    <p:embeddedFont>
      <p:font typeface="Canva Sans" panose="020B0604020202020204" charset="0"/>
      <p:regular r:id="rId29"/>
    </p:embeddedFont>
    <p:embeddedFont>
      <p:font typeface="Cormorant Garamond Bold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22" autoAdjust="0"/>
  </p:normalViewPr>
  <p:slideViewPr>
    <p:cSldViewPr>
      <p:cViewPr>
        <p:scale>
          <a:sx n="50" d="100"/>
          <a:sy n="50" d="100"/>
        </p:scale>
        <p:origin x="3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10A35-2B2C-4ADB-BCD6-1D7B482BF9CD}" type="datetimeFigureOut">
              <a:rPr lang="en-IN" smtClean="0"/>
              <a:t>21-01-2026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E3D4-4678-44D2-9CF7-A0C7F4BEA3C3}" type="slidenum">
              <a:rPr lang="en-IN" smtClean="0"/>
              <a:t>‹#›</a:t>
            </a:fld>
            <a:endParaRPr lang="en-IN"/>
          </a:p>
        </p:txBody>
      </p:sp>
    </p:spTree>
    <p:extLst>
      <p:ext uri="{BB962C8B-B14F-4D97-AF65-F5344CB8AC3E}">
        <p14:creationId xmlns:p14="http://schemas.microsoft.com/office/powerpoint/2010/main" val="191325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deep-learning-tutorial/" TargetMode="External"/><Relationship Id="rId2" Type="http://schemas.openxmlformats.org/officeDocument/2006/relationships/hyperlink" Target="https://www.researchgate.net/"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dirty="0"/>
          </a:p>
        </p:txBody>
      </p:sp>
      <p:sp>
        <p:nvSpPr>
          <p:cNvPr id="5" name="TextBox 5"/>
          <p:cNvSpPr txBox="1"/>
          <p:nvPr/>
        </p:nvSpPr>
        <p:spPr>
          <a:xfrm>
            <a:off x="2092522" y="5119641"/>
            <a:ext cx="13757078" cy="1538947"/>
          </a:xfrm>
          <a:prstGeom prst="rect">
            <a:avLst/>
          </a:prstGeom>
        </p:spPr>
        <p:txBody>
          <a:bodyPr wrap="square" lIns="0" tIns="0" rIns="0" bIns="0" rtlCol="0" anchor="t">
            <a:spAutoFit/>
          </a:bodyPr>
          <a:lstStyle/>
          <a:p>
            <a:pPr lvl="0" algn="ctr">
              <a:lnSpc>
                <a:spcPts val="5892"/>
              </a:lnSpc>
            </a:pPr>
            <a:r>
              <a:rPr lang="en-US" sz="5892" b="1" i="1" dirty="0">
                <a:solidFill>
                  <a:srgbClr val="FF0000"/>
                </a:solidFill>
                <a:latin typeface="Cormorant Garamond Bold Italics"/>
                <a:sym typeface="Cormorant Garamond Bold Italics"/>
              </a:rPr>
              <a:t>“</a:t>
            </a:r>
            <a:r>
              <a:rPr lang="en-US" sz="5892" b="1" i="1" dirty="0">
                <a:solidFill>
                  <a:srgbClr val="E30D08"/>
                </a:solidFill>
                <a:latin typeface="Cormorant Garamond Bold Italics"/>
                <a:ea typeface="Cormorant Garamond Bold Italics"/>
                <a:cs typeface="Cormorant Garamond Bold Italics"/>
                <a:sym typeface="Cormorant Garamond Bold Italics"/>
              </a:rPr>
              <a:t>Python Programming for Efficient Breathomics Image Processing and Analysis”</a:t>
            </a:r>
          </a:p>
        </p:txBody>
      </p:sp>
      <p:sp>
        <p:nvSpPr>
          <p:cNvPr id="6" name="Freeform 6"/>
          <p:cNvSpPr/>
          <p:nvPr/>
        </p:nvSpPr>
        <p:spPr>
          <a:xfrm>
            <a:off x="685800" y="43984"/>
            <a:ext cx="16916400" cy="2114550"/>
          </a:xfrm>
          <a:custGeom>
            <a:avLst/>
            <a:gdLst/>
            <a:ahLst/>
            <a:cxnLst/>
            <a:rect l="l" t="t" r="r" b="b"/>
            <a:pathLst>
              <a:path w="13797116" h="2351884">
                <a:moveTo>
                  <a:pt x="0" y="0"/>
                </a:moveTo>
                <a:lnTo>
                  <a:pt x="13797116" y="0"/>
                </a:lnTo>
                <a:lnTo>
                  <a:pt x="13797116" y="2351884"/>
                </a:lnTo>
                <a:lnTo>
                  <a:pt x="0" y="2351884"/>
                </a:lnTo>
                <a:lnTo>
                  <a:pt x="0" y="0"/>
                </a:lnTo>
                <a:close/>
              </a:path>
            </a:pathLst>
          </a:custGeom>
          <a:blipFill>
            <a:blip r:embed="rId3"/>
            <a:stretch>
              <a:fillRect t="-1154" r="-215" b="-284"/>
            </a:stretch>
          </a:blipFill>
        </p:spPr>
        <p:txBody>
          <a:bodyPr/>
          <a:lstStyle/>
          <a:p>
            <a:endParaRPr lang="en-IN" dirty="0"/>
          </a:p>
        </p:txBody>
      </p:sp>
      <p:sp>
        <p:nvSpPr>
          <p:cNvPr id="8" name="TextBox 8"/>
          <p:cNvSpPr txBox="1"/>
          <p:nvPr/>
        </p:nvSpPr>
        <p:spPr>
          <a:xfrm>
            <a:off x="838200" y="2768156"/>
            <a:ext cx="16763999" cy="615553"/>
          </a:xfrm>
          <a:prstGeom prst="rect">
            <a:avLst/>
          </a:prstGeom>
        </p:spPr>
        <p:txBody>
          <a:bodyPr wrap="square" lIns="0" tIns="0" rIns="0" bIns="0" rtlCol="0" anchor="t">
            <a:spAutoFit/>
          </a:bodyPr>
          <a:lstStyle/>
          <a:p>
            <a:pPr algn="ctr">
              <a:lnSpc>
                <a:spcPts val="4759"/>
              </a:lnSpc>
            </a:pPr>
            <a:r>
              <a:rPr lang="en-US" sz="4000" dirty="0">
                <a:solidFill>
                  <a:srgbClr val="000000"/>
                </a:solidFill>
                <a:latin typeface="Times New Roman" pitchFamily="18" charset="0"/>
                <a:ea typeface="Canva Sans"/>
                <a:cs typeface="Times New Roman" pitchFamily="18" charset="0"/>
                <a:sym typeface="Canva Sans"/>
              </a:rPr>
              <a:t>Department of Electronics and Communication Engineering</a:t>
            </a:r>
          </a:p>
        </p:txBody>
      </p:sp>
      <p:sp>
        <p:nvSpPr>
          <p:cNvPr id="9" name="TextBox 9"/>
          <p:cNvSpPr txBox="1"/>
          <p:nvPr/>
        </p:nvSpPr>
        <p:spPr>
          <a:xfrm>
            <a:off x="6811504" y="3672396"/>
            <a:ext cx="3334445"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Times New Roman" pitchFamily="18" charset="0"/>
                <a:ea typeface="Canva Sans"/>
                <a:cs typeface="Times New Roman" pitchFamily="18" charset="0"/>
                <a:sym typeface="Canva Sans"/>
              </a:rPr>
              <a:t>A Major Project</a:t>
            </a:r>
          </a:p>
          <a:p>
            <a:pPr algn="ctr">
              <a:lnSpc>
                <a:spcPts val="4759"/>
              </a:lnSpc>
            </a:pPr>
            <a:r>
              <a:rPr lang="en-US" sz="3399" dirty="0">
                <a:solidFill>
                  <a:srgbClr val="000000"/>
                </a:solidFill>
                <a:latin typeface="Times New Roman" pitchFamily="18" charset="0"/>
                <a:ea typeface="Canva Sans"/>
                <a:cs typeface="Times New Roman" pitchFamily="18" charset="0"/>
                <a:sym typeface="Canva Sans"/>
              </a:rPr>
              <a:t>on</a:t>
            </a:r>
          </a:p>
        </p:txBody>
      </p:sp>
      <p:sp>
        <p:nvSpPr>
          <p:cNvPr id="10" name="TextBox 10"/>
          <p:cNvSpPr txBox="1"/>
          <p:nvPr/>
        </p:nvSpPr>
        <p:spPr>
          <a:xfrm>
            <a:off x="10972800" y="7010400"/>
            <a:ext cx="5228910" cy="3231654"/>
          </a:xfrm>
          <a:prstGeom prst="rect">
            <a:avLst/>
          </a:prstGeom>
        </p:spPr>
        <p:txBody>
          <a:bodyPr lIns="0" tIns="0" rIns="0" bIns="0" rtlCol="0" anchor="t">
            <a:spAutoFit/>
          </a:bodyPr>
          <a:lstStyle/>
          <a:p>
            <a:pPr algn="l">
              <a:lnSpc>
                <a:spcPts val="4200"/>
              </a:lnSpc>
            </a:pPr>
            <a:r>
              <a:rPr lang="en-US" sz="3000" b="1" dirty="0">
                <a:latin typeface="Times New Roman" pitchFamily="18" charset="0"/>
                <a:ea typeface="Canva Sans Bold"/>
                <a:cs typeface="Times New Roman" pitchFamily="18" charset="0"/>
                <a:sym typeface="Canva Sans Bold"/>
              </a:rPr>
              <a:t>Presented by: (Batch:A1)</a:t>
            </a: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G. Sharanya </a:t>
            </a: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K. Srilekha   </a:t>
            </a: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B. </a:t>
            </a:r>
            <a:r>
              <a:rPr lang="en-US" sz="3000">
                <a:solidFill>
                  <a:srgbClr val="000000"/>
                </a:solidFill>
                <a:latin typeface="Times New Roman" pitchFamily="18" charset="0"/>
                <a:ea typeface="Canva Sans"/>
                <a:cs typeface="Times New Roman" pitchFamily="18" charset="0"/>
                <a:sym typeface="Canva Sans"/>
              </a:rPr>
              <a:t>Namratha </a:t>
            </a:r>
            <a:endParaRPr lang="en-US" sz="3000" dirty="0">
              <a:solidFill>
                <a:srgbClr val="000000"/>
              </a:solidFill>
              <a:latin typeface="Times New Roman" pitchFamily="18" charset="0"/>
              <a:ea typeface="Canva Sans"/>
              <a:cs typeface="Times New Roman" pitchFamily="18" charset="0"/>
              <a:sym typeface="Canva Sans"/>
            </a:endParaRP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Ch. Shreeja  </a:t>
            </a:r>
          </a:p>
          <a:p>
            <a:pPr algn="l">
              <a:lnSpc>
                <a:spcPts val="4200"/>
              </a:lnSpc>
            </a:pPr>
            <a:endParaRPr lang="en-US" sz="3000" dirty="0">
              <a:solidFill>
                <a:srgbClr val="000000"/>
              </a:solidFill>
              <a:latin typeface="Times New Roman" pitchFamily="18" charset="0"/>
              <a:ea typeface="Canva Sans"/>
              <a:cs typeface="Times New Roman" pitchFamily="18" charset="0"/>
              <a:sym typeface="Canva Sans"/>
            </a:endParaRPr>
          </a:p>
        </p:txBody>
      </p:sp>
      <p:sp>
        <p:nvSpPr>
          <p:cNvPr id="11" name="TextBox 11"/>
          <p:cNvSpPr txBox="1"/>
          <p:nvPr/>
        </p:nvSpPr>
        <p:spPr>
          <a:xfrm>
            <a:off x="1858329" y="7248565"/>
            <a:ext cx="6620396" cy="2648546"/>
          </a:xfrm>
          <a:prstGeom prst="rect">
            <a:avLst/>
          </a:prstGeom>
        </p:spPr>
        <p:txBody>
          <a:bodyPr lIns="0" tIns="0" rIns="0" bIns="0" rtlCol="0" anchor="t">
            <a:spAutoFit/>
          </a:bodyPr>
          <a:lstStyle/>
          <a:p>
            <a:pPr algn="l">
              <a:lnSpc>
                <a:spcPts val="4200"/>
              </a:lnSpc>
            </a:pPr>
            <a:r>
              <a:rPr lang="en-US" sz="3000" b="1" dirty="0">
                <a:latin typeface="Times New Roman" pitchFamily="18" charset="0"/>
                <a:ea typeface="Canva Sans Bold"/>
                <a:cs typeface="Times New Roman" pitchFamily="18" charset="0"/>
                <a:sym typeface="Canva Sans Bold"/>
              </a:rPr>
              <a:t>Guide:</a:t>
            </a:r>
          </a:p>
          <a:p>
            <a:pPr algn="l">
              <a:lnSpc>
                <a:spcPts val="4200"/>
              </a:lnSpc>
            </a:pPr>
            <a:r>
              <a:rPr lang="en-US" sz="3000" dirty="0" err="1">
                <a:solidFill>
                  <a:srgbClr val="000000"/>
                </a:solidFill>
                <a:latin typeface="Times New Roman" pitchFamily="18" charset="0"/>
                <a:ea typeface="Canva Sans"/>
                <a:cs typeface="Times New Roman" pitchFamily="18" charset="0"/>
                <a:sym typeface="Canva Sans"/>
              </a:rPr>
              <a:t>Dr.T.Anil</a:t>
            </a:r>
            <a:r>
              <a:rPr lang="en-US" sz="3000" dirty="0">
                <a:solidFill>
                  <a:srgbClr val="000000"/>
                </a:solidFill>
                <a:latin typeface="Times New Roman" pitchFamily="18" charset="0"/>
                <a:ea typeface="Canva Sans"/>
                <a:cs typeface="Times New Roman" pitchFamily="18" charset="0"/>
                <a:sym typeface="Canva Sans"/>
              </a:rPr>
              <a:t> Kumar</a:t>
            </a: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Professor and Principal</a:t>
            </a:r>
          </a:p>
          <a:p>
            <a:pPr algn="l">
              <a:lnSpc>
                <a:spcPts val="4200"/>
              </a:lnSpc>
            </a:pPr>
            <a:r>
              <a:rPr lang="en-US" sz="3000" dirty="0" err="1">
                <a:solidFill>
                  <a:srgbClr val="000000"/>
                </a:solidFill>
                <a:latin typeface="Times New Roman" pitchFamily="18" charset="0"/>
                <a:ea typeface="Canva Sans"/>
                <a:cs typeface="Times New Roman" pitchFamily="18" charset="0"/>
                <a:sym typeface="Canva Sans"/>
              </a:rPr>
              <a:t>D.Ravikiran</a:t>
            </a:r>
            <a:r>
              <a:rPr lang="en-US" sz="3000" dirty="0">
                <a:solidFill>
                  <a:srgbClr val="000000"/>
                </a:solidFill>
                <a:latin typeface="Times New Roman" pitchFamily="18" charset="0"/>
                <a:ea typeface="Canva Sans"/>
                <a:cs typeface="Times New Roman" pitchFamily="18" charset="0"/>
                <a:sym typeface="Canva Sans"/>
              </a:rPr>
              <a:t> Babu</a:t>
            </a:r>
          </a:p>
          <a:p>
            <a:pPr algn="l">
              <a:lnSpc>
                <a:spcPts val="4200"/>
              </a:lnSpc>
            </a:pPr>
            <a:r>
              <a:rPr lang="en-US" sz="3000" dirty="0">
                <a:solidFill>
                  <a:srgbClr val="000000"/>
                </a:solidFill>
                <a:latin typeface="Times New Roman" pitchFamily="18" charset="0"/>
                <a:ea typeface="Canva Sans"/>
                <a:cs typeface="Times New Roman" pitchFamily="18" charset="0"/>
                <a:sym typeface="Canva Sans"/>
              </a:rPr>
              <a:t>Associate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965200" y="271118"/>
            <a:ext cx="11887200" cy="1193800"/>
          </a:xfrm>
          <a:prstGeom prst="rect">
            <a:avLst/>
          </a:prstGeom>
        </p:spPr>
        <p:txBody>
          <a:bodyPr wrap="square" lIns="0" tIns="0" rIns="0" bIns="0" rtlCol="0" anchor="t">
            <a:spAutoFit/>
          </a:bodyPr>
          <a:lstStyle/>
          <a:p>
            <a:pPr marL="0" lvl="0" indent="0" algn="l">
              <a:lnSpc>
                <a:spcPts val="9800"/>
              </a:lnSpc>
              <a:spcBef>
                <a:spcPct val="0"/>
              </a:spcBef>
            </a:pPr>
            <a:r>
              <a:rPr lang="en-US" sz="7000" b="1" i="1" u="sng" dirty="0">
                <a:solidFill>
                  <a:srgbClr val="2D3880"/>
                </a:solidFill>
                <a:latin typeface="Cormorant Garamond Bold Italics"/>
                <a:ea typeface="Cormorant Garamond Bold Italics"/>
                <a:cs typeface="Cormorant Garamond Bold Italics"/>
                <a:sym typeface="Cormorant Garamond Bold Italics"/>
              </a:rPr>
              <a:t>Specifications Used:</a:t>
            </a:r>
          </a:p>
        </p:txBody>
      </p:sp>
      <p:sp>
        <p:nvSpPr>
          <p:cNvPr id="4" name="TextBox 6"/>
          <p:cNvSpPr txBox="1"/>
          <p:nvPr/>
        </p:nvSpPr>
        <p:spPr>
          <a:xfrm>
            <a:off x="965200" y="1714500"/>
            <a:ext cx="14935200" cy="7674152"/>
          </a:xfrm>
          <a:prstGeom prst="rect">
            <a:avLst/>
          </a:prstGeom>
        </p:spPr>
        <p:txBody>
          <a:bodyPr wrap="square" lIns="0" tIns="0" rIns="0" bIns="0" rtlCol="0" anchor="t">
            <a:spAutoFit/>
          </a:bodyPr>
          <a:lstStyle/>
          <a:p>
            <a:pPr algn="l">
              <a:lnSpc>
                <a:spcPts val="6440"/>
              </a:lnSpc>
            </a:pPr>
            <a:r>
              <a:rPr lang="en-US" sz="4600" b="1"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Software Requirements:</a:t>
            </a:r>
          </a:p>
          <a:p>
            <a:pPr marL="514350" indent="-514350">
              <a:lnSpc>
                <a:spcPct val="150000"/>
              </a:lnSpc>
              <a:buAutoNum type="arabicPeriod"/>
            </a:pPr>
            <a:r>
              <a:rPr lang="en-US" sz="3000" b="1"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Programming Environment</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Python 3.11</a:t>
            </a:r>
          </a:p>
          <a:p>
            <a:pPr marL="457200" indent="-457200">
              <a:lnSpc>
                <a:spcPct val="150000"/>
              </a:lnSpc>
              <a:buFont typeface="Arial" panose="020B0604020202020204" pitchFamily="34" charset="0"/>
              <a:buChar char="•"/>
            </a:pPr>
            <a:r>
              <a:rPr lang="en-US" sz="3000" dirty="0" err="1">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Jupyter</a:t>
            </a: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 Notebook / (VS Code)</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OS : Windows 10/11, </a:t>
            </a:r>
          </a:p>
          <a:p>
            <a:pPr>
              <a:lnSpc>
                <a:spcPct val="150000"/>
              </a:lnSpc>
            </a:pPr>
            <a:r>
              <a:rPr lang="en-US" sz="3000" b="1"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2. Libraries and Frameworks</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Deep Learning: TensorFlow, </a:t>
            </a:r>
            <a:r>
              <a:rPr lang="en-US" sz="3000" dirty="0" err="1">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Keras</a:t>
            </a: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 </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Data Handling: NumPy, Pandas</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Image Processing: OpenCV</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Visualization: </a:t>
            </a:r>
            <a:r>
              <a:rPr lang="en-US" sz="3000" dirty="0" err="1">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Matplotlib</a:t>
            </a: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 </a:t>
            </a:r>
            <a:r>
              <a:rPr lang="en-US" sz="3000" dirty="0" err="1">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Seaborn</a:t>
            </a:r>
            <a:endPar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endParaRP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Machine Learning &amp; Evaluation: </a:t>
            </a:r>
            <a:r>
              <a:rPr lang="en-US" sz="3000" dirty="0" err="1">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Scikit</a:t>
            </a: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-learn.</a:t>
            </a:r>
          </a:p>
        </p:txBody>
      </p:sp>
      <p:sp>
        <p:nvSpPr>
          <p:cNvPr id="3" name="TextBox 2">
            <a:extLst>
              <a:ext uri="{FF2B5EF4-FFF2-40B4-BE49-F238E27FC236}">
                <a16:creationId xmlns:a16="http://schemas.microsoft.com/office/drawing/2014/main" id="{73AC134B-390E-92DD-FC06-66F93169AC0F}"/>
              </a:ext>
            </a:extLst>
          </p:cNvPr>
          <p:cNvSpPr txBox="1"/>
          <p:nvPr/>
        </p:nvSpPr>
        <p:spPr>
          <a:xfrm>
            <a:off x="9042400" y="1562100"/>
            <a:ext cx="9220200" cy="4201150"/>
          </a:xfrm>
          <a:prstGeom prst="rect">
            <a:avLst/>
          </a:prstGeom>
          <a:noFill/>
        </p:spPr>
        <p:txBody>
          <a:bodyPr wrap="square" rtlCol="0">
            <a:spAutoFit/>
          </a:bodyPr>
          <a:lstStyle/>
          <a:p>
            <a:pPr algn="l">
              <a:lnSpc>
                <a:spcPct val="150000"/>
              </a:lnSpc>
            </a:pPr>
            <a:r>
              <a:rPr lang="en-US" sz="4600" b="1"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Hardware Requirements:</a:t>
            </a:r>
          </a:p>
          <a:p>
            <a:pPr>
              <a:lnSpc>
                <a:spcPct val="150000"/>
              </a:lnSpc>
            </a:pPr>
            <a:r>
              <a:rPr lang="en-US" sz="28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 </a:t>
            </a:r>
            <a:r>
              <a:rPr lang="en-US" sz="3000" b="1"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Computer/Laptop</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Minimum 8GB RAM (16GB recommended)</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Intel i5/i7 processor </a:t>
            </a:r>
          </a:p>
          <a:p>
            <a:pPr marL="457200" indent="-457200">
              <a:lnSpc>
                <a:spcPct val="150000"/>
              </a:lnSpc>
              <a:buFont typeface="Arial" panose="020B0604020202020204" pitchFamily="34" charset="0"/>
              <a:buChar char="•"/>
            </a:pPr>
            <a:r>
              <a:rPr lang="en-US" sz="3000"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SSD storage with at least 50GB free space</a:t>
            </a:r>
          </a:p>
          <a:p>
            <a:endParaRPr lang="en-IN" dirty="0"/>
          </a:p>
        </p:txBody>
      </p:sp>
    </p:spTree>
    <p:extLst>
      <p:ext uri="{BB962C8B-B14F-4D97-AF65-F5344CB8AC3E}">
        <p14:creationId xmlns:p14="http://schemas.microsoft.com/office/powerpoint/2010/main" val="347961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295400" y="647700"/>
            <a:ext cx="9372600" cy="878126"/>
          </a:xfrm>
          <a:prstGeom prst="rect">
            <a:avLst/>
          </a:prstGeom>
        </p:spPr>
        <p:txBody>
          <a:bodyPr wrap="square" lIns="0" tIns="0" rIns="0" bIns="0" rtlCol="0" anchor="t">
            <a:spAutoFit/>
          </a:bodyPr>
          <a:lstStyle/>
          <a:p>
            <a:pPr>
              <a:lnSpc>
                <a:spcPts val="6440"/>
              </a:lnSpc>
            </a:pPr>
            <a:r>
              <a:rPr lang="en-US" sz="4600" b="1" u="sng" dirty="0">
                <a:solidFill>
                  <a:srgbClr val="2D3880"/>
                </a:solidFill>
                <a:latin typeface="Cormorant Garamond Bold Italics" panose="020B0604020202020204" charset="0"/>
                <a:ea typeface="Glacial Indifference Bold"/>
                <a:cs typeface="Glacial Indifference Bold"/>
                <a:sym typeface="Glacial Indifference Bold"/>
              </a:rPr>
              <a:t> </a:t>
            </a:r>
            <a:r>
              <a:rPr lang="en-US" sz="7000" b="1" i="1" u="sng" dirty="0">
                <a:solidFill>
                  <a:srgbClr val="2D3880"/>
                </a:solidFill>
                <a:latin typeface="Cormorant Garamond Bold Italics" panose="020B0604020202020204" charset="0"/>
                <a:ea typeface="Glacial Indifference Bold"/>
                <a:cs typeface="Glacial Indifference Bold"/>
                <a:sym typeface="Glacial Indifference Bold"/>
              </a:rPr>
              <a:t>Algorithms</a:t>
            </a:r>
            <a:r>
              <a:rPr lang="en-US" sz="7200" b="1" u="sng" dirty="0">
                <a:solidFill>
                  <a:srgbClr val="2D3880"/>
                </a:solidFill>
                <a:latin typeface="Cormorant Garamond Bold Italics" panose="020B0604020202020204" charset="0"/>
                <a:ea typeface="Glacial Indifference Bold"/>
                <a:cs typeface="Glacial Indifference Bold"/>
                <a:sym typeface="Glacial Indifference Bold"/>
              </a:rPr>
              <a:t>:</a:t>
            </a:r>
          </a:p>
        </p:txBody>
      </p:sp>
      <p:sp>
        <p:nvSpPr>
          <p:cNvPr id="7" name="TextBox 7"/>
          <p:cNvSpPr txBox="1"/>
          <p:nvPr/>
        </p:nvSpPr>
        <p:spPr>
          <a:xfrm>
            <a:off x="1447800" y="1790700"/>
            <a:ext cx="7239000" cy="4632678"/>
          </a:xfrm>
          <a:prstGeom prst="rect">
            <a:avLst/>
          </a:prstGeom>
        </p:spPr>
        <p:txBody>
          <a:bodyPr wrap="square" lIns="0" tIns="0" rIns="0" bIns="0" rtlCol="0" anchor="t">
            <a:spAutoFit/>
          </a:bodyPr>
          <a:lstStyle/>
          <a:p>
            <a:pPr algn="just">
              <a:lnSpc>
                <a:spcPct val="150000"/>
              </a:lnSpc>
            </a:pPr>
            <a:r>
              <a:rPr lang="en-US" sz="4400" b="1" dirty="0">
                <a:solidFill>
                  <a:srgbClr val="153969"/>
                </a:solidFill>
                <a:latin typeface="Times New Roman" panose="02020603050405020304" pitchFamily="18" charset="0"/>
                <a:ea typeface="Canva Sans"/>
                <a:cs typeface="Times New Roman" panose="02020603050405020304" pitchFamily="18" charset="0"/>
                <a:sym typeface="Canva Sans"/>
              </a:rPr>
              <a:t>Machine Learning</a:t>
            </a:r>
            <a:r>
              <a:rPr lang="en-US" sz="4400" dirty="0">
                <a:solidFill>
                  <a:srgbClr val="153969"/>
                </a:solidFill>
                <a:latin typeface="Times New Roman" panose="02020603050405020304" pitchFamily="18" charset="0"/>
                <a:ea typeface="Canva Sans"/>
                <a:cs typeface="Times New Roman" panose="02020603050405020304" pitchFamily="18" charset="0"/>
                <a:sym typeface="Canva Sans"/>
              </a:rPr>
              <a:t>:</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Support Vector Machine (SVM)</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Random Forest</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Logistic Regression</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Decision Tree</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K-Nearest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Neighbors</a:t>
            </a:r>
            <a:r>
              <a:rPr lang="en-IN" sz="3200" dirty="0">
                <a:solidFill>
                  <a:schemeClr val="accent1">
                    <a:lumMod val="50000"/>
                  </a:schemeClr>
                </a:solidFill>
                <a:latin typeface="Times New Roman" panose="02020603050405020304" pitchFamily="18" charset="0"/>
                <a:cs typeface="Times New Roman" panose="02020603050405020304" pitchFamily="18" charset="0"/>
              </a:rPr>
              <a:t> (KNN)</a:t>
            </a:r>
            <a:endParaRPr lang="en-US" sz="3200" dirty="0">
              <a:solidFill>
                <a:schemeClr val="accent1">
                  <a:lumMod val="50000"/>
                </a:schemeClr>
              </a:solidFill>
              <a:latin typeface="Times New Roman" panose="02020603050405020304" pitchFamily="18" charset="0"/>
              <a:ea typeface="Canva Sans"/>
              <a:cs typeface="Times New Roman" panose="02020603050405020304" pitchFamily="18" charset="0"/>
              <a:sym typeface="Canva Sans"/>
            </a:endParaRPr>
          </a:p>
        </p:txBody>
      </p:sp>
      <p:sp>
        <p:nvSpPr>
          <p:cNvPr id="3" name="TextBox 2"/>
          <p:cNvSpPr txBox="1"/>
          <p:nvPr/>
        </p:nvSpPr>
        <p:spPr>
          <a:xfrm>
            <a:off x="8763000" y="1790700"/>
            <a:ext cx="9525000" cy="4678845"/>
          </a:xfrm>
          <a:prstGeom prst="rect">
            <a:avLst/>
          </a:prstGeom>
          <a:noFill/>
        </p:spPr>
        <p:txBody>
          <a:bodyPr wrap="square" rtlCol="0">
            <a:spAutoFit/>
          </a:bodyPr>
          <a:lstStyle/>
          <a:p>
            <a:pPr algn="just">
              <a:lnSpc>
                <a:spcPct val="150000"/>
              </a:lnSpc>
            </a:pPr>
            <a:r>
              <a:rPr lang="en-US" sz="4200" b="1" dirty="0">
                <a:solidFill>
                  <a:srgbClr val="153969"/>
                </a:solidFill>
                <a:latin typeface="Times New Roman" panose="02020603050405020304" pitchFamily="18" charset="0"/>
                <a:ea typeface="Canva Sans"/>
                <a:cs typeface="Times New Roman" panose="02020603050405020304" pitchFamily="18" charset="0"/>
                <a:sym typeface="Canva Sans"/>
              </a:rPr>
              <a:t>Deep Learning:</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Custom CNN: Built from scratch with </a:t>
            </a:r>
          </a:p>
          <a:p>
            <a:pPr algn="just">
              <a:lnSpc>
                <a:spcPct val="150000"/>
              </a:lnSpc>
            </a:pPr>
            <a:r>
              <a:rPr lang="en-IN" sz="3200" dirty="0">
                <a:solidFill>
                  <a:schemeClr val="accent1">
                    <a:lumMod val="50000"/>
                  </a:schemeClr>
                </a:solidFill>
                <a:latin typeface="Times New Roman" panose="02020603050405020304" pitchFamily="18" charset="0"/>
                <a:cs typeface="Times New Roman" panose="02020603050405020304" pitchFamily="18" charset="0"/>
              </a:rPr>
              <a:t>      convolution, pooling, and dense layers.</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InceptionV3</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DenseNet121</a:t>
            </a:r>
          </a:p>
          <a:p>
            <a:pPr marL="457200" indent="-457200" algn="just">
              <a:lnSpc>
                <a:spcPct val="150000"/>
              </a:lnSpc>
              <a:buFont typeface="Arial" panose="020B0604020202020204" pitchFamily="34" charset="0"/>
              <a:buChar char="•"/>
            </a:pPr>
            <a:r>
              <a:rPr lang="en-IN" sz="3200" dirty="0">
                <a:solidFill>
                  <a:schemeClr val="accent1">
                    <a:lumMod val="50000"/>
                  </a:schemeClr>
                </a:solidFill>
                <a:latin typeface="Times New Roman" panose="02020603050405020304" pitchFamily="18" charset="0"/>
                <a:cs typeface="Times New Roman" panose="02020603050405020304" pitchFamily="18" charset="0"/>
              </a:rPr>
              <a:t>VGG16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B12CCECD-BEEA-1891-7283-CDF6D3945E38}"/>
              </a:ext>
            </a:extLst>
          </p:cNvPr>
          <p:cNvSpPr txBox="1"/>
          <p:nvPr/>
        </p:nvSpPr>
        <p:spPr>
          <a:xfrm>
            <a:off x="1295400" y="647700"/>
            <a:ext cx="9372600" cy="834396"/>
          </a:xfrm>
          <a:prstGeom prst="rect">
            <a:avLst/>
          </a:prstGeom>
        </p:spPr>
        <p:txBody>
          <a:bodyPr wrap="square" lIns="0" tIns="0" rIns="0" bIns="0" rtlCol="0" anchor="t">
            <a:spAutoFit/>
          </a:bodyPr>
          <a:lstStyle/>
          <a:p>
            <a:pPr>
              <a:lnSpc>
                <a:spcPts val="6440"/>
              </a:lnSpc>
            </a:pPr>
            <a:r>
              <a:rPr lang="en-US" sz="6000" b="1" i="1" u="sng" dirty="0">
                <a:solidFill>
                  <a:srgbClr val="2D3880"/>
                </a:solidFill>
                <a:latin typeface="Cormorant Garamond Bold Italics" panose="020B0604020202020204" charset="0"/>
                <a:ea typeface="Glacial Indifference Bold"/>
                <a:cs typeface="Glacial Indifference Bold"/>
                <a:sym typeface="Glacial Indifference Bold"/>
              </a:rPr>
              <a:t>Custom CNN:</a:t>
            </a:r>
            <a:endParaRPr lang="en-US" sz="7200" b="1" u="sng" dirty="0">
              <a:solidFill>
                <a:srgbClr val="2D3880"/>
              </a:solidFill>
              <a:latin typeface="Cormorant Garamond Bold Italics" panose="020B0604020202020204" charset="0"/>
              <a:ea typeface="Glacial Indifference Bold"/>
              <a:cs typeface="Glacial Indifference Bold"/>
              <a:sym typeface="Glacial Indifference Bold"/>
            </a:endParaRPr>
          </a:p>
        </p:txBody>
      </p:sp>
      <p:pic>
        <p:nvPicPr>
          <p:cNvPr id="1026" name="Picture 2" descr="CNN Architecture: 5 Layers Explained Simply">
            <a:extLst>
              <a:ext uri="{FF2B5EF4-FFF2-40B4-BE49-F238E27FC236}">
                <a16:creationId xmlns:a16="http://schemas.microsoft.com/office/drawing/2014/main" id="{6420B47F-0F33-82CE-2CF9-49FD01238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55" b="8222"/>
          <a:stretch/>
        </p:blipFill>
        <p:spPr bwMode="auto">
          <a:xfrm>
            <a:off x="2286000" y="4686300"/>
            <a:ext cx="12954000" cy="51168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1DC1D1-2F64-FA35-251A-E560DA338285}"/>
              </a:ext>
            </a:extLst>
          </p:cNvPr>
          <p:cNvSpPr txBox="1"/>
          <p:nvPr/>
        </p:nvSpPr>
        <p:spPr>
          <a:xfrm>
            <a:off x="1752600" y="1718835"/>
            <a:ext cx="15697200" cy="2062103"/>
          </a:xfrm>
          <a:prstGeom prst="rect">
            <a:avLst/>
          </a:prstGeom>
          <a:noFill/>
        </p:spPr>
        <p:txBody>
          <a:bodyPr wrap="square">
            <a:spAutoFit/>
          </a:bodyPr>
          <a:lstStyle/>
          <a:p>
            <a:pPr marL="457200" indent="-457200" algn="just">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The model was trained for multiple epochs, with early stopping and model checkpointing integrated to prevent overfitting and retain the best performing weights. </a:t>
            </a:r>
          </a:p>
          <a:p>
            <a:pPr marL="457200" indent="-457200" algn="just">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This custom CNN architecture proved to be robust across multiple trials, offering high accuracy and generalization on unseen data. </a:t>
            </a:r>
            <a:endParaRPr lang="en-IN" sz="32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78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A9B3B01A-9A68-F05B-4851-CA073BEABD18}"/>
              </a:ext>
            </a:extLst>
          </p:cNvPr>
          <p:cNvSpPr txBox="1"/>
          <p:nvPr/>
        </p:nvSpPr>
        <p:spPr>
          <a:xfrm>
            <a:off x="1295400" y="647700"/>
            <a:ext cx="9372600" cy="878126"/>
          </a:xfrm>
          <a:prstGeom prst="rect">
            <a:avLst/>
          </a:prstGeom>
        </p:spPr>
        <p:txBody>
          <a:bodyPr wrap="square" lIns="0" tIns="0" rIns="0" bIns="0" rtlCol="0" anchor="t">
            <a:spAutoFit/>
          </a:bodyPr>
          <a:lstStyle/>
          <a:p>
            <a:pPr>
              <a:lnSpc>
                <a:spcPts val="6440"/>
              </a:lnSpc>
            </a:pPr>
            <a:r>
              <a:rPr lang="en-US" sz="6000" b="1" i="1" u="sng" dirty="0">
                <a:solidFill>
                  <a:srgbClr val="2D3880"/>
                </a:solidFill>
                <a:latin typeface="Cormorant Garamond Bold Italics" panose="020B0604020202020204" charset="0"/>
                <a:ea typeface="Glacial Indifference Bold"/>
                <a:cs typeface="Glacial Indifference Bold"/>
                <a:sym typeface="Glacial Indifference Bold"/>
              </a:rPr>
              <a:t>InceptionV</a:t>
            </a:r>
            <a:r>
              <a:rPr lang="en-US" sz="6000" b="1" i="1" u="sng"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3</a:t>
            </a:r>
            <a:r>
              <a:rPr lang="en-US" sz="7200" b="1" u="sng" dirty="0">
                <a:solidFill>
                  <a:srgbClr val="2D3880"/>
                </a:solidFill>
                <a:latin typeface="Cormorant Garamond Bold Italics" panose="020B0604020202020204" charset="0"/>
                <a:ea typeface="Glacial Indifference Bold"/>
                <a:cs typeface="Glacial Indifference Bold"/>
                <a:sym typeface="Glacial Indifference Bold"/>
              </a:rPr>
              <a:t>:</a:t>
            </a:r>
          </a:p>
        </p:txBody>
      </p:sp>
      <p:sp>
        <p:nvSpPr>
          <p:cNvPr id="8" name="TextBox 7">
            <a:extLst>
              <a:ext uri="{FF2B5EF4-FFF2-40B4-BE49-F238E27FC236}">
                <a16:creationId xmlns:a16="http://schemas.microsoft.com/office/drawing/2014/main" id="{242F4A65-AFCF-2725-D4EB-F4D47B4EFC76}"/>
              </a:ext>
            </a:extLst>
          </p:cNvPr>
          <p:cNvSpPr txBox="1"/>
          <p:nvPr/>
        </p:nvSpPr>
        <p:spPr>
          <a:xfrm>
            <a:off x="1752600" y="1718835"/>
            <a:ext cx="15697200" cy="2062103"/>
          </a:xfrm>
          <a:prstGeom prst="rect">
            <a:avLst/>
          </a:prstGeom>
          <a:noFill/>
        </p:spPr>
        <p:txBody>
          <a:bodyPr wrap="square">
            <a:spAutoFit/>
          </a:bodyPr>
          <a:lstStyle/>
          <a:p>
            <a:pPr marL="457200" indent="-457200" algn="just">
              <a:buClr>
                <a:schemeClr val="tx2">
                  <a:lumMod val="75000"/>
                </a:schemeClr>
              </a:buClr>
              <a:buFont typeface="Arial" panose="020B0604020202020204" pitchFamily="34" charset="0"/>
              <a:buChar char="•"/>
            </a:pPr>
            <a:r>
              <a:rPr lang="en-IN" sz="3200" dirty="0">
                <a:solidFill>
                  <a:schemeClr val="tx2">
                    <a:lumMod val="75000"/>
                  </a:schemeClr>
                </a:solidFill>
                <a:latin typeface="Times New Roman" panose="02020603050405020304" pitchFamily="18" charset="0"/>
                <a:cs typeface="Times New Roman" panose="02020603050405020304" pitchFamily="18" charset="0"/>
              </a:rPr>
              <a:t>InceptionV3 is a deep convolutional neural network architecture that builds on the success of the original </a:t>
            </a:r>
            <a:r>
              <a:rPr lang="en-IN" sz="3200" dirty="0" err="1">
                <a:solidFill>
                  <a:schemeClr val="tx2">
                    <a:lumMod val="75000"/>
                  </a:schemeClr>
                </a:solidFill>
                <a:latin typeface="Times New Roman" panose="02020603050405020304" pitchFamily="18" charset="0"/>
                <a:cs typeface="Times New Roman" panose="02020603050405020304" pitchFamily="18" charset="0"/>
              </a:rPr>
              <a:t>GoogleNet</a:t>
            </a:r>
            <a:r>
              <a:rPr lang="en-IN" sz="3200" dirty="0">
                <a:solidFill>
                  <a:schemeClr val="tx2">
                    <a:lumMod val="75000"/>
                  </a:schemeClr>
                </a:solidFill>
                <a:latin typeface="Times New Roman" panose="02020603050405020304" pitchFamily="18" charset="0"/>
                <a:cs typeface="Times New Roman" panose="02020603050405020304" pitchFamily="18" charset="0"/>
              </a:rPr>
              <a:t> (Inception V1).</a:t>
            </a:r>
          </a:p>
          <a:p>
            <a:pPr marL="457200" indent="-457200">
              <a:buClr>
                <a:schemeClr val="tx2">
                  <a:lumMod val="75000"/>
                </a:schemeClr>
              </a:buClr>
              <a:buFont typeface="Arial" panose="020B0604020202020204" pitchFamily="34" charset="0"/>
              <a:buChar char="•"/>
            </a:pPr>
            <a:r>
              <a:rPr lang="en-IN" sz="3200" dirty="0">
                <a:solidFill>
                  <a:schemeClr val="tx2">
                    <a:lumMod val="75000"/>
                  </a:schemeClr>
                </a:solidFill>
                <a:latin typeface="Times New Roman" panose="02020603050405020304" pitchFamily="18" charset="0"/>
                <a:cs typeface="Times New Roman" panose="02020603050405020304" pitchFamily="18" charset="0"/>
              </a:rPr>
              <a:t> It introduces several refinements to increase computational efficiency and representational power.</a:t>
            </a:r>
          </a:p>
        </p:txBody>
      </p:sp>
      <p:pic>
        <p:nvPicPr>
          <p:cNvPr id="9" name="Picture 8">
            <a:extLst>
              <a:ext uri="{FF2B5EF4-FFF2-40B4-BE49-F238E27FC236}">
                <a16:creationId xmlns:a16="http://schemas.microsoft.com/office/drawing/2014/main" id="{EF5D33D6-E2F9-C77D-35EE-AAE1137451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52900"/>
            <a:ext cx="13868400" cy="5308778"/>
          </a:xfrm>
          <a:prstGeom prst="rect">
            <a:avLst/>
          </a:prstGeom>
          <a:noFill/>
        </p:spPr>
      </p:pic>
    </p:spTree>
    <p:extLst>
      <p:ext uri="{BB962C8B-B14F-4D97-AF65-F5344CB8AC3E}">
        <p14:creationId xmlns:p14="http://schemas.microsoft.com/office/powerpoint/2010/main" val="46503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072A0AF-51E3-ACC6-7EA4-71F08F64556C}"/>
              </a:ext>
            </a:extLst>
          </p:cNvPr>
          <p:cNvSpPr txBox="1"/>
          <p:nvPr/>
        </p:nvSpPr>
        <p:spPr>
          <a:xfrm>
            <a:off x="1295400" y="647700"/>
            <a:ext cx="9372600" cy="860685"/>
          </a:xfrm>
          <a:prstGeom prst="rect">
            <a:avLst/>
          </a:prstGeom>
        </p:spPr>
        <p:txBody>
          <a:bodyPr wrap="square" lIns="0" tIns="0" rIns="0" bIns="0" rtlCol="0" anchor="t">
            <a:spAutoFit/>
          </a:bodyPr>
          <a:lstStyle/>
          <a:p>
            <a:pPr>
              <a:lnSpc>
                <a:spcPts val="6440"/>
              </a:lnSpc>
            </a:pPr>
            <a:r>
              <a:rPr lang="en-US" sz="7000" b="1" i="1" u="sng" dirty="0">
                <a:solidFill>
                  <a:srgbClr val="2D3880"/>
                </a:solidFill>
                <a:latin typeface="Cormorant Garamond Bold Italics" panose="020B0604020202020204" charset="0"/>
                <a:ea typeface="Glacial Indifference Bold"/>
                <a:cs typeface="Glacial Indifference Bold"/>
                <a:sym typeface="Glacial Indifference Bold"/>
              </a:rPr>
              <a:t>Densenet</a:t>
            </a:r>
            <a:r>
              <a:rPr lang="en-US" sz="7000" b="1" i="1" u="sng"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121</a:t>
            </a:r>
            <a:r>
              <a:rPr lang="en-US" sz="7200" b="1" i="1" u="sng"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 </a:t>
            </a:r>
            <a:endParaRPr lang="en-US" sz="7000" b="1" i="1" u="sng"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endParaRPr>
          </a:p>
        </p:txBody>
      </p:sp>
      <p:pic>
        <p:nvPicPr>
          <p:cNvPr id="3" name="Picture 2">
            <a:extLst>
              <a:ext uri="{FF2B5EF4-FFF2-40B4-BE49-F238E27FC236}">
                <a16:creationId xmlns:a16="http://schemas.microsoft.com/office/drawing/2014/main" id="{DFE53232-13A2-6FA7-D3DA-5D628F274C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838700"/>
            <a:ext cx="14482927" cy="4360639"/>
          </a:xfrm>
          <a:prstGeom prst="rect">
            <a:avLst/>
          </a:prstGeom>
          <a:noFill/>
        </p:spPr>
      </p:pic>
      <p:sp>
        <p:nvSpPr>
          <p:cNvPr id="4" name="TextBox 3">
            <a:extLst>
              <a:ext uri="{FF2B5EF4-FFF2-40B4-BE49-F238E27FC236}">
                <a16:creationId xmlns:a16="http://schemas.microsoft.com/office/drawing/2014/main" id="{B6F8A394-EC97-8421-FAF1-279B07360A34}"/>
              </a:ext>
            </a:extLst>
          </p:cNvPr>
          <p:cNvSpPr txBox="1"/>
          <p:nvPr/>
        </p:nvSpPr>
        <p:spPr>
          <a:xfrm>
            <a:off x="1447799" y="1866900"/>
            <a:ext cx="15092527" cy="2062103"/>
          </a:xfrm>
          <a:prstGeom prst="rect">
            <a:avLst/>
          </a:prstGeom>
          <a:noFill/>
        </p:spPr>
        <p:txBody>
          <a:bodyPr wrap="square" rtlCol="0">
            <a:spAutoFit/>
          </a:bodyPr>
          <a:lstStyle/>
          <a:p>
            <a:pPr marL="457200" indent="-457200" algn="just">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DenseNet121 is a deep learning model that connects each layer to every other layer in a feed-forward fashion.</a:t>
            </a:r>
          </a:p>
          <a:p>
            <a:pPr marL="457200" indent="-457200">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 For each layer, the feature maps of all preceding layers are used as inputs, and its own feature maps are used as inputs for all subsequent layers.</a:t>
            </a:r>
            <a:endParaRPr lang="en-IN" sz="32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38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BD66D610-A2F3-132B-2A29-54FECA3209D9}"/>
              </a:ext>
            </a:extLst>
          </p:cNvPr>
          <p:cNvSpPr txBox="1"/>
          <p:nvPr/>
        </p:nvSpPr>
        <p:spPr>
          <a:xfrm>
            <a:off x="1295400" y="647700"/>
            <a:ext cx="9372600" cy="870879"/>
          </a:xfrm>
          <a:prstGeom prst="rect">
            <a:avLst/>
          </a:prstGeom>
        </p:spPr>
        <p:txBody>
          <a:bodyPr wrap="square" lIns="0" tIns="0" rIns="0" bIns="0" rtlCol="0" anchor="t">
            <a:spAutoFit/>
          </a:bodyPr>
          <a:lstStyle/>
          <a:p>
            <a:pPr>
              <a:lnSpc>
                <a:spcPts val="6440"/>
              </a:lnSpc>
            </a:pPr>
            <a:r>
              <a:rPr lang="en-US" sz="7000" b="1" i="1" u="sng" dirty="0">
                <a:solidFill>
                  <a:srgbClr val="2D3880"/>
                </a:solidFill>
                <a:latin typeface="Cormorant Garamond Bold Italics" panose="020B0604020202020204" charset="0"/>
                <a:ea typeface="Glacial Indifference Bold"/>
                <a:cs typeface="Glacial Indifference Bold"/>
                <a:sym typeface="Glacial Indifference Bold"/>
              </a:rPr>
              <a:t>VGG</a:t>
            </a:r>
            <a:r>
              <a:rPr lang="en-US" sz="7000" b="1" i="1" u="sng" dirty="0">
                <a:solidFill>
                  <a:srgbClr val="2D3880"/>
                </a:solidFill>
                <a:latin typeface="Times New Roman" panose="02020603050405020304" pitchFamily="18" charset="0"/>
                <a:ea typeface="Glacial Indifference Bold"/>
                <a:cs typeface="Times New Roman" panose="02020603050405020304" pitchFamily="18" charset="0"/>
                <a:sym typeface="Glacial Indifference Bold"/>
              </a:rPr>
              <a:t>16</a:t>
            </a:r>
            <a:r>
              <a:rPr lang="en-US" sz="7000" b="1" i="1" u="sng" dirty="0">
                <a:solidFill>
                  <a:srgbClr val="2D3880"/>
                </a:solidFill>
                <a:latin typeface="Cormorant Garamond Bold Italics" panose="020B0604020202020204" charset="0"/>
                <a:ea typeface="Glacial Indifference Bold"/>
                <a:cs typeface="Glacial Indifference Bold"/>
                <a:sym typeface="Glacial Indifference Bold"/>
              </a:rPr>
              <a:t>:</a:t>
            </a:r>
            <a:endParaRPr lang="en-US" sz="7200" b="1" u="sng" dirty="0">
              <a:solidFill>
                <a:srgbClr val="2D3880"/>
              </a:solidFill>
              <a:latin typeface="Cormorant Garamond Bold Italics" panose="020B0604020202020204" charset="0"/>
              <a:ea typeface="Glacial Indifference Bold"/>
              <a:cs typeface="Glacial Indifference Bold"/>
              <a:sym typeface="Glacial Indifference Bold"/>
            </a:endParaRPr>
          </a:p>
        </p:txBody>
      </p:sp>
      <p:pic>
        <p:nvPicPr>
          <p:cNvPr id="3" name="Picture 2" descr="VGG-16 | CNN model | GeeksforGeeks">
            <a:extLst>
              <a:ext uri="{FF2B5EF4-FFF2-40B4-BE49-F238E27FC236}">
                <a16:creationId xmlns:a16="http://schemas.microsoft.com/office/drawing/2014/main" id="{62DE65F1-31ED-8156-1DBD-7E4997D31E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838700"/>
            <a:ext cx="10028867" cy="4407246"/>
          </a:xfrm>
          <a:prstGeom prst="rect">
            <a:avLst/>
          </a:prstGeom>
          <a:noFill/>
          <a:ln>
            <a:noFill/>
          </a:ln>
        </p:spPr>
      </p:pic>
      <p:sp>
        <p:nvSpPr>
          <p:cNvPr id="10" name="TextBox 9">
            <a:extLst>
              <a:ext uri="{FF2B5EF4-FFF2-40B4-BE49-F238E27FC236}">
                <a16:creationId xmlns:a16="http://schemas.microsoft.com/office/drawing/2014/main" id="{2D56797F-C1FA-0AA2-A649-0DF84BE01FF1}"/>
              </a:ext>
            </a:extLst>
          </p:cNvPr>
          <p:cNvSpPr txBox="1"/>
          <p:nvPr/>
        </p:nvSpPr>
        <p:spPr>
          <a:xfrm>
            <a:off x="1143000" y="1866900"/>
            <a:ext cx="15163800" cy="2062103"/>
          </a:xfrm>
          <a:prstGeom prst="rect">
            <a:avLst/>
          </a:prstGeom>
          <a:noFill/>
        </p:spPr>
        <p:txBody>
          <a:bodyPr wrap="square" rtlCol="0">
            <a:spAutoFit/>
          </a:bodyPr>
          <a:lstStyle/>
          <a:p>
            <a:pPr marL="457200" indent="-457200" algn="just">
              <a:buClr>
                <a:schemeClr val="tx2">
                  <a:lumMod val="75000"/>
                </a:schemeClr>
              </a:buClr>
              <a:buFont typeface="Arial" panose="020B0604020202020204" pitchFamily="34" charset="0"/>
              <a:buChar char="•"/>
            </a:pPr>
            <a:r>
              <a:rPr lang="en-IN" sz="3200" dirty="0">
                <a:solidFill>
                  <a:schemeClr val="tx2">
                    <a:lumMod val="75000"/>
                  </a:schemeClr>
                </a:solidFill>
                <a:latin typeface="Times New Roman" panose="02020603050405020304" pitchFamily="18" charset="0"/>
                <a:cs typeface="Times New Roman" panose="02020603050405020304" pitchFamily="18" charset="0"/>
              </a:rPr>
              <a:t>VGG16 stands Visual Geometry Group.</a:t>
            </a:r>
            <a:r>
              <a:rPr lang="en-US" sz="3200" dirty="0">
                <a:solidFill>
                  <a:schemeClr val="tx2">
                    <a:lumMod val="75000"/>
                  </a:schemeClr>
                </a:solidFill>
                <a:latin typeface="Times New Roman" panose="02020603050405020304" pitchFamily="18" charset="0"/>
                <a:cs typeface="Times New Roman" panose="02020603050405020304" pitchFamily="18" charset="0"/>
              </a:rPr>
              <a:t> </a:t>
            </a:r>
          </a:p>
          <a:p>
            <a:pPr marL="457200" indent="-457200" algn="just">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The "16" in VGG16 refers to the total number of trainable layers in the network.</a:t>
            </a:r>
          </a:p>
          <a:p>
            <a:pPr marL="457200" indent="-457200" algn="just">
              <a:buClr>
                <a:schemeClr val="tx2">
                  <a:lumMod val="75000"/>
                </a:schemeClr>
              </a:buClr>
              <a:buFont typeface="Arial" panose="020B0604020202020204"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It consist of 16 weight layers, including 13 convolutional layers followed by 3 fully connected layers.</a:t>
            </a:r>
          </a:p>
        </p:txBody>
      </p:sp>
    </p:spTree>
    <p:extLst>
      <p:ext uri="{BB962C8B-B14F-4D97-AF65-F5344CB8AC3E}">
        <p14:creationId xmlns:p14="http://schemas.microsoft.com/office/powerpoint/2010/main" val="1104186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762000" y="419100"/>
            <a:ext cx="7010668" cy="1197892"/>
          </a:xfrm>
          <a:prstGeom prst="rect">
            <a:avLst/>
          </a:prstGeom>
        </p:spPr>
        <p:txBody>
          <a:bodyPr lIns="0" tIns="0" rIns="0" bIns="0" rtlCol="0" anchor="t">
            <a:spAutoFit/>
          </a:bodyPr>
          <a:lstStyle/>
          <a:p>
            <a:pPr marL="0" lvl="0" indent="0" algn="l">
              <a:lnSpc>
                <a:spcPts val="9800"/>
              </a:lnSpc>
              <a:spcBef>
                <a:spcPct val="0"/>
              </a:spcBef>
            </a:pPr>
            <a:r>
              <a:rPr lang="en-US" sz="7000" b="1" i="1" u="sng" dirty="0">
                <a:solidFill>
                  <a:srgbClr val="2D3880"/>
                </a:solidFill>
                <a:latin typeface="Cormorant Garamond Bold Italics"/>
                <a:ea typeface="Cormorant Garamond Bold Italics"/>
                <a:cs typeface="Cormorant Garamond Bold Italics"/>
                <a:sym typeface="Cormorant Garamond Bold Italics"/>
              </a:rPr>
              <a:t>Work Flow :</a:t>
            </a:r>
          </a:p>
        </p:txBody>
      </p:sp>
      <p:sp>
        <p:nvSpPr>
          <p:cNvPr id="167" name="Rectangle 166">
            <a:extLst>
              <a:ext uri="{FF2B5EF4-FFF2-40B4-BE49-F238E27FC236}">
                <a16:creationId xmlns:a16="http://schemas.microsoft.com/office/drawing/2014/main" id="{7714F3DD-9F36-F4A3-9D91-60AAECB217A8}"/>
              </a:ext>
            </a:extLst>
          </p:cNvPr>
          <p:cNvSpPr/>
          <p:nvPr/>
        </p:nvSpPr>
        <p:spPr>
          <a:xfrm>
            <a:off x="7355505" y="1249026"/>
            <a:ext cx="1185522" cy="4924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ectangle 167">
            <a:extLst>
              <a:ext uri="{FF2B5EF4-FFF2-40B4-BE49-F238E27FC236}">
                <a16:creationId xmlns:a16="http://schemas.microsoft.com/office/drawing/2014/main" id="{559F3BE3-D411-70F6-4672-E43B435B7A5E}"/>
              </a:ext>
            </a:extLst>
          </p:cNvPr>
          <p:cNvSpPr/>
          <p:nvPr/>
        </p:nvSpPr>
        <p:spPr>
          <a:xfrm>
            <a:off x="5777947" y="2034535"/>
            <a:ext cx="4369906" cy="481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Rectangle 168">
            <a:extLst>
              <a:ext uri="{FF2B5EF4-FFF2-40B4-BE49-F238E27FC236}">
                <a16:creationId xmlns:a16="http://schemas.microsoft.com/office/drawing/2014/main" id="{45B43A87-1DC5-10C3-D1FF-8B27A5C78EF4}"/>
              </a:ext>
            </a:extLst>
          </p:cNvPr>
          <p:cNvSpPr/>
          <p:nvPr/>
        </p:nvSpPr>
        <p:spPr>
          <a:xfrm>
            <a:off x="6819900" y="2725168"/>
            <a:ext cx="2285999" cy="6030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Flowchart: Decision 169">
            <a:extLst>
              <a:ext uri="{FF2B5EF4-FFF2-40B4-BE49-F238E27FC236}">
                <a16:creationId xmlns:a16="http://schemas.microsoft.com/office/drawing/2014/main" id="{6BA114FD-A8B0-CBC7-6C56-479CB99B6373}"/>
              </a:ext>
            </a:extLst>
          </p:cNvPr>
          <p:cNvSpPr/>
          <p:nvPr/>
        </p:nvSpPr>
        <p:spPr>
          <a:xfrm>
            <a:off x="5765542" y="3618577"/>
            <a:ext cx="4300878" cy="893960"/>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B76EEB4D-4E06-DE7D-029E-E82749408016}"/>
              </a:ext>
            </a:extLst>
          </p:cNvPr>
          <p:cNvSpPr/>
          <p:nvPr/>
        </p:nvSpPr>
        <p:spPr>
          <a:xfrm>
            <a:off x="4046600" y="4600398"/>
            <a:ext cx="2937014"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Rectangle 171">
            <a:extLst>
              <a:ext uri="{FF2B5EF4-FFF2-40B4-BE49-F238E27FC236}">
                <a16:creationId xmlns:a16="http://schemas.microsoft.com/office/drawing/2014/main" id="{B772F762-E56D-9434-63B0-25F1F0294F02}"/>
              </a:ext>
            </a:extLst>
          </p:cNvPr>
          <p:cNvSpPr/>
          <p:nvPr/>
        </p:nvSpPr>
        <p:spPr>
          <a:xfrm>
            <a:off x="9296400" y="4533900"/>
            <a:ext cx="2971800"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172">
            <a:extLst>
              <a:ext uri="{FF2B5EF4-FFF2-40B4-BE49-F238E27FC236}">
                <a16:creationId xmlns:a16="http://schemas.microsoft.com/office/drawing/2014/main" id="{87B7B361-34E6-6687-F4FA-4D7DE16ABCD7}"/>
              </a:ext>
            </a:extLst>
          </p:cNvPr>
          <p:cNvSpPr/>
          <p:nvPr/>
        </p:nvSpPr>
        <p:spPr>
          <a:xfrm>
            <a:off x="4046600" y="5386984"/>
            <a:ext cx="2937014"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173">
            <a:extLst>
              <a:ext uri="{FF2B5EF4-FFF2-40B4-BE49-F238E27FC236}">
                <a16:creationId xmlns:a16="http://schemas.microsoft.com/office/drawing/2014/main" id="{27FD47BC-FACE-971A-5AE6-868BD40C6ADB}"/>
              </a:ext>
            </a:extLst>
          </p:cNvPr>
          <p:cNvSpPr/>
          <p:nvPr/>
        </p:nvSpPr>
        <p:spPr>
          <a:xfrm>
            <a:off x="9256643" y="5448300"/>
            <a:ext cx="3011557"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Rectangle 174">
            <a:extLst>
              <a:ext uri="{FF2B5EF4-FFF2-40B4-BE49-F238E27FC236}">
                <a16:creationId xmlns:a16="http://schemas.microsoft.com/office/drawing/2014/main" id="{13139297-06CD-2BA2-3373-8AE2492803D6}"/>
              </a:ext>
            </a:extLst>
          </p:cNvPr>
          <p:cNvSpPr/>
          <p:nvPr/>
        </p:nvSpPr>
        <p:spPr>
          <a:xfrm>
            <a:off x="4041083" y="6247211"/>
            <a:ext cx="2910509"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88921A4F-FDE3-7DDB-64D1-DF12656B4464}"/>
              </a:ext>
            </a:extLst>
          </p:cNvPr>
          <p:cNvSpPr/>
          <p:nvPr/>
        </p:nvSpPr>
        <p:spPr>
          <a:xfrm>
            <a:off x="9296400" y="6286500"/>
            <a:ext cx="2971800"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Rectangle 176">
            <a:extLst>
              <a:ext uri="{FF2B5EF4-FFF2-40B4-BE49-F238E27FC236}">
                <a16:creationId xmlns:a16="http://schemas.microsoft.com/office/drawing/2014/main" id="{294D2A40-0A7F-C10A-1643-5A53647E8364}"/>
              </a:ext>
            </a:extLst>
          </p:cNvPr>
          <p:cNvSpPr/>
          <p:nvPr/>
        </p:nvSpPr>
        <p:spPr>
          <a:xfrm>
            <a:off x="6359838" y="7293702"/>
            <a:ext cx="3505201" cy="5635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Rectangle 177">
            <a:extLst>
              <a:ext uri="{FF2B5EF4-FFF2-40B4-BE49-F238E27FC236}">
                <a16:creationId xmlns:a16="http://schemas.microsoft.com/office/drawing/2014/main" id="{3B533BF3-1E2E-9DE2-0806-534672BF5460}"/>
              </a:ext>
            </a:extLst>
          </p:cNvPr>
          <p:cNvSpPr/>
          <p:nvPr/>
        </p:nvSpPr>
        <p:spPr>
          <a:xfrm>
            <a:off x="6821012" y="8006128"/>
            <a:ext cx="2494229" cy="4924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178">
            <a:extLst>
              <a:ext uri="{FF2B5EF4-FFF2-40B4-BE49-F238E27FC236}">
                <a16:creationId xmlns:a16="http://schemas.microsoft.com/office/drawing/2014/main" id="{532E3C3B-B179-2284-6127-DA563F05FC62}"/>
              </a:ext>
            </a:extLst>
          </p:cNvPr>
          <p:cNvSpPr/>
          <p:nvPr/>
        </p:nvSpPr>
        <p:spPr>
          <a:xfrm>
            <a:off x="6907733" y="8712879"/>
            <a:ext cx="2320786" cy="5425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Rectangle 179">
            <a:extLst>
              <a:ext uri="{FF2B5EF4-FFF2-40B4-BE49-F238E27FC236}">
                <a16:creationId xmlns:a16="http://schemas.microsoft.com/office/drawing/2014/main" id="{6E21D481-6D6B-3114-EFD3-AF7F571111A3}"/>
              </a:ext>
            </a:extLst>
          </p:cNvPr>
          <p:cNvSpPr/>
          <p:nvPr/>
        </p:nvSpPr>
        <p:spPr>
          <a:xfrm>
            <a:off x="7378218" y="9469714"/>
            <a:ext cx="1079982" cy="5656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TextBox 180">
            <a:extLst>
              <a:ext uri="{FF2B5EF4-FFF2-40B4-BE49-F238E27FC236}">
                <a16:creationId xmlns:a16="http://schemas.microsoft.com/office/drawing/2014/main" id="{F0711CA8-471A-531D-0CC5-C2F8705BF29B}"/>
              </a:ext>
            </a:extLst>
          </p:cNvPr>
          <p:cNvSpPr txBox="1"/>
          <p:nvPr/>
        </p:nvSpPr>
        <p:spPr>
          <a:xfrm>
            <a:off x="7467600" y="1218012"/>
            <a:ext cx="91440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Start</a:t>
            </a:r>
            <a:endParaRPr lang="en-IN" sz="2600" dirty="0">
              <a:latin typeface="Times New Roman" panose="02020603050405020304" pitchFamily="18" charset="0"/>
              <a:cs typeface="Times New Roman" panose="02020603050405020304" pitchFamily="18" charset="0"/>
            </a:endParaRPr>
          </a:p>
        </p:txBody>
      </p:sp>
      <p:sp>
        <p:nvSpPr>
          <p:cNvPr id="182" name="TextBox 181">
            <a:extLst>
              <a:ext uri="{FF2B5EF4-FFF2-40B4-BE49-F238E27FC236}">
                <a16:creationId xmlns:a16="http://schemas.microsoft.com/office/drawing/2014/main" id="{C715EE9A-E25A-4E91-0BB2-93928560D17E}"/>
              </a:ext>
            </a:extLst>
          </p:cNvPr>
          <p:cNvSpPr txBox="1"/>
          <p:nvPr/>
        </p:nvSpPr>
        <p:spPr>
          <a:xfrm>
            <a:off x="5915439" y="1955096"/>
            <a:ext cx="541020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Collect breath pattern images</a:t>
            </a:r>
            <a:endParaRPr lang="en-IN" sz="2600" dirty="0">
              <a:latin typeface="Times New Roman" panose="02020603050405020304" pitchFamily="18" charset="0"/>
              <a:cs typeface="Times New Roman" panose="02020603050405020304" pitchFamily="18" charset="0"/>
            </a:endParaRPr>
          </a:p>
        </p:txBody>
      </p:sp>
      <p:sp>
        <p:nvSpPr>
          <p:cNvPr id="183" name="TextBox 182">
            <a:extLst>
              <a:ext uri="{FF2B5EF4-FFF2-40B4-BE49-F238E27FC236}">
                <a16:creationId xmlns:a16="http://schemas.microsoft.com/office/drawing/2014/main" id="{4B5E3D13-B8C3-2B7B-2C1A-B5ABB4298C27}"/>
              </a:ext>
            </a:extLst>
          </p:cNvPr>
          <p:cNvSpPr txBox="1"/>
          <p:nvPr/>
        </p:nvSpPr>
        <p:spPr>
          <a:xfrm>
            <a:off x="6983614" y="2749663"/>
            <a:ext cx="297097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Label images</a:t>
            </a:r>
            <a:endParaRPr lang="en-IN" sz="2600" dirty="0">
              <a:latin typeface="Times New Roman" panose="02020603050405020304" pitchFamily="18" charset="0"/>
              <a:cs typeface="Times New Roman" panose="02020603050405020304" pitchFamily="18" charset="0"/>
            </a:endParaRPr>
          </a:p>
        </p:txBody>
      </p:sp>
      <p:sp>
        <p:nvSpPr>
          <p:cNvPr id="184" name="TextBox 183">
            <a:extLst>
              <a:ext uri="{FF2B5EF4-FFF2-40B4-BE49-F238E27FC236}">
                <a16:creationId xmlns:a16="http://schemas.microsoft.com/office/drawing/2014/main" id="{745D3A40-3E04-6899-FDF6-87B3D35CC78D}"/>
              </a:ext>
            </a:extLst>
          </p:cNvPr>
          <p:cNvSpPr txBox="1"/>
          <p:nvPr/>
        </p:nvSpPr>
        <p:spPr>
          <a:xfrm>
            <a:off x="6593130" y="3804583"/>
            <a:ext cx="3975652"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Choose approach</a:t>
            </a:r>
            <a:endParaRPr lang="en-IN" sz="2600" dirty="0">
              <a:latin typeface="Times New Roman" panose="02020603050405020304" pitchFamily="18" charset="0"/>
              <a:cs typeface="Times New Roman" panose="02020603050405020304" pitchFamily="18" charset="0"/>
            </a:endParaRPr>
          </a:p>
        </p:txBody>
      </p:sp>
      <p:sp>
        <p:nvSpPr>
          <p:cNvPr id="185" name="TextBox 184">
            <a:extLst>
              <a:ext uri="{FF2B5EF4-FFF2-40B4-BE49-F238E27FC236}">
                <a16:creationId xmlns:a16="http://schemas.microsoft.com/office/drawing/2014/main" id="{524A9570-2B7B-1E99-3320-1480294CF742}"/>
              </a:ext>
            </a:extLst>
          </p:cNvPr>
          <p:cNvSpPr txBox="1"/>
          <p:nvPr/>
        </p:nvSpPr>
        <p:spPr>
          <a:xfrm>
            <a:off x="4462293" y="4577090"/>
            <a:ext cx="3795090" cy="523220"/>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Traditional</a:t>
            </a:r>
            <a:r>
              <a:rPr lang="en-US" sz="2800" dirty="0">
                <a:latin typeface="Times New Roman" panose="02020603050405020304" pitchFamily="18" charset="0"/>
                <a:cs typeface="Times New Roman" panose="02020603050405020304" pitchFamily="18" charset="0"/>
              </a:rPr>
              <a:t> ML</a:t>
            </a:r>
            <a:endParaRPr lang="en-IN" sz="280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3694DB6F-F689-E866-1E64-F8F76CA213E7}"/>
              </a:ext>
            </a:extLst>
          </p:cNvPr>
          <p:cNvSpPr txBox="1"/>
          <p:nvPr/>
        </p:nvSpPr>
        <p:spPr>
          <a:xfrm>
            <a:off x="9663696" y="4542266"/>
            <a:ext cx="330973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Deep Learning</a:t>
            </a:r>
            <a:endParaRPr lang="en-IN" sz="2600" dirty="0">
              <a:latin typeface="Times New Roman" panose="02020603050405020304" pitchFamily="18" charset="0"/>
              <a:cs typeface="Times New Roman" panose="02020603050405020304" pitchFamily="18" charset="0"/>
            </a:endParaRPr>
          </a:p>
        </p:txBody>
      </p:sp>
      <p:sp>
        <p:nvSpPr>
          <p:cNvPr id="187" name="TextBox 186">
            <a:extLst>
              <a:ext uri="{FF2B5EF4-FFF2-40B4-BE49-F238E27FC236}">
                <a16:creationId xmlns:a16="http://schemas.microsoft.com/office/drawing/2014/main" id="{7C203BFD-6417-59EB-E7A0-C0EE243FADED}"/>
              </a:ext>
            </a:extLst>
          </p:cNvPr>
          <p:cNvSpPr txBox="1"/>
          <p:nvPr/>
        </p:nvSpPr>
        <p:spPr>
          <a:xfrm>
            <a:off x="4404503" y="5422098"/>
            <a:ext cx="3795090"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Extract features</a:t>
            </a:r>
            <a:endParaRPr lang="en-IN" sz="2600" dirty="0">
              <a:latin typeface="Times New Roman" panose="02020603050405020304" pitchFamily="18" charset="0"/>
              <a:cs typeface="Times New Roman" panose="02020603050405020304" pitchFamily="18" charset="0"/>
            </a:endParaRPr>
          </a:p>
        </p:txBody>
      </p:sp>
      <p:sp>
        <p:nvSpPr>
          <p:cNvPr id="188" name="TextBox 187">
            <a:extLst>
              <a:ext uri="{FF2B5EF4-FFF2-40B4-BE49-F238E27FC236}">
                <a16:creationId xmlns:a16="http://schemas.microsoft.com/office/drawing/2014/main" id="{E30D134C-509F-B3AB-9292-BC24DDE29AA6}"/>
              </a:ext>
            </a:extLst>
          </p:cNvPr>
          <p:cNvSpPr txBox="1"/>
          <p:nvPr/>
        </p:nvSpPr>
        <p:spPr>
          <a:xfrm>
            <a:off x="9331186" y="5429094"/>
            <a:ext cx="3891172"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Prepare raw images</a:t>
            </a:r>
            <a:endParaRPr lang="en-IN" sz="2600" dirty="0">
              <a:latin typeface="Times New Roman" panose="02020603050405020304" pitchFamily="18" charset="0"/>
              <a:cs typeface="Times New Roman" panose="02020603050405020304" pitchFamily="18" charset="0"/>
            </a:endParaRPr>
          </a:p>
        </p:txBody>
      </p:sp>
      <p:sp>
        <p:nvSpPr>
          <p:cNvPr id="189" name="TextBox 188">
            <a:extLst>
              <a:ext uri="{FF2B5EF4-FFF2-40B4-BE49-F238E27FC236}">
                <a16:creationId xmlns:a16="http://schemas.microsoft.com/office/drawing/2014/main" id="{A94B2707-416F-A553-2530-93B77E6B9640}"/>
              </a:ext>
            </a:extLst>
          </p:cNvPr>
          <p:cNvSpPr txBox="1"/>
          <p:nvPr/>
        </p:nvSpPr>
        <p:spPr>
          <a:xfrm>
            <a:off x="4291167" y="6246001"/>
            <a:ext cx="3897795"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Train &amp; Evaluate</a:t>
            </a:r>
            <a:endParaRPr lang="en-IN" sz="260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8EAD5416-E406-87ED-06E6-5932FB6EFFE7}"/>
              </a:ext>
            </a:extLst>
          </p:cNvPr>
          <p:cNvSpPr txBox="1"/>
          <p:nvPr/>
        </p:nvSpPr>
        <p:spPr>
          <a:xfrm>
            <a:off x="6819900" y="8033137"/>
            <a:ext cx="3897795"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Select best model</a:t>
            </a:r>
            <a:endParaRPr lang="en-IN" sz="2600" dirty="0">
              <a:latin typeface="Times New Roman" panose="02020603050405020304" pitchFamily="18" charset="0"/>
              <a:cs typeface="Times New Roman" panose="02020603050405020304" pitchFamily="18" charset="0"/>
            </a:endParaRPr>
          </a:p>
        </p:txBody>
      </p:sp>
      <p:sp>
        <p:nvSpPr>
          <p:cNvPr id="192" name="TextBox 191">
            <a:extLst>
              <a:ext uri="{FF2B5EF4-FFF2-40B4-BE49-F238E27FC236}">
                <a16:creationId xmlns:a16="http://schemas.microsoft.com/office/drawing/2014/main" id="{B8B8D15D-AAAD-F7C8-076F-D03971F4EF97}"/>
              </a:ext>
            </a:extLst>
          </p:cNvPr>
          <p:cNvSpPr txBox="1"/>
          <p:nvPr/>
        </p:nvSpPr>
        <p:spPr>
          <a:xfrm>
            <a:off x="6963059" y="8690663"/>
            <a:ext cx="3897795"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Deploy model</a:t>
            </a:r>
            <a:endParaRPr lang="en-IN" sz="2600" dirty="0">
              <a:latin typeface="Times New Roman" panose="02020603050405020304" pitchFamily="18" charset="0"/>
              <a:cs typeface="Times New Roman" panose="02020603050405020304" pitchFamily="18" charset="0"/>
            </a:endParaRPr>
          </a:p>
        </p:txBody>
      </p:sp>
      <p:sp>
        <p:nvSpPr>
          <p:cNvPr id="193" name="TextBox 192">
            <a:extLst>
              <a:ext uri="{FF2B5EF4-FFF2-40B4-BE49-F238E27FC236}">
                <a16:creationId xmlns:a16="http://schemas.microsoft.com/office/drawing/2014/main" id="{68F42257-859A-F097-D3B5-C4DD98757E2F}"/>
              </a:ext>
            </a:extLst>
          </p:cNvPr>
          <p:cNvSpPr txBox="1"/>
          <p:nvPr/>
        </p:nvSpPr>
        <p:spPr>
          <a:xfrm>
            <a:off x="9477843" y="6285892"/>
            <a:ext cx="3897795"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Train &amp; Evaluate</a:t>
            </a:r>
            <a:endParaRPr lang="en-IN" sz="2600" dirty="0">
              <a:latin typeface="Times New Roman" panose="02020603050405020304" pitchFamily="18" charset="0"/>
              <a:cs typeface="Times New Roman" panose="02020603050405020304" pitchFamily="18" charset="0"/>
            </a:endParaRPr>
          </a:p>
        </p:txBody>
      </p:sp>
      <p:sp>
        <p:nvSpPr>
          <p:cNvPr id="194" name="TextBox 193">
            <a:extLst>
              <a:ext uri="{FF2B5EF4-FFF2-40B4-BE49-F238E27FC236}">
                <a16:creationId xmlns:a16="http://schemas.microsoft.com/office/drawing/2014/main" id="{09275E16-CFCA-4502-57A3-C7FB27F484F6}"/>
              </a:ext>
            </a:extLst>
          </p:cNvPr>
          <p:cNvSpPr txBox="1"/>
          <p:nvPr/>
        </p:nvSpPr>
        <p:spPr>
          <a:xfrm>
            <a:off x="6552372" y="7284673"/>
            <a:ext cx="3897795"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Compare performance</a:t>
            </a:r>
            <a:endParaRPr lang="en-IN" sz="2600" dirty="0">
              <a:latin typeface="Times New Roman" panose="02020603050405020304" pitchFamily="18" charset="0"/>
              <a:cs typeface="Times New Roman" panose="02020603050405020304" pitchFamily="18" charset="0"/>
            </a:endParaRPr>
          </a:p>
        </p:txBody>
      </p:sp>
      <p:sp>
        <p:nvSpPr>
          <p:cNvPr id="196" name="TextBox 195">
            <a:extLst>
              <a:ext uri="{FF2B5EF4-FFF2-40B4-BE49-F238E27FC236}">
                <a16:creationId xmlns:a16="http://schemas.microsoft.com/office/drawing/2014/main" id="{1AB33714-9ADC-A336-4397-D7E8F1825BFC}"/>
              </a:ext>
            </a:extLst>
          </p:cNvPr>
          <p:cNvSpPr txBox="1"/>
          <p:nvPr/>
        </p:nvSpPr>
        <p:spPr>
          <a:xfrm>
            <a:off x="7461424" y="9460316"/>
            <a:ext cx="1302027"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Stop</a:t>
            </a:r>
            <a:endParaRPr lang="en-IN" sz="2600" dirty="0">
              <a:latin typeface="Times New Roman" panose="02020603050405020304" pitchFamily="18" charset="0"/>
              <a:cs typeface="Times New Roman" panose="02020603050405020304" pitchFamily="18" charset="0"/>
            </a:endParaRPr>
          </a:p>
        </p:txBody>
      </p:sp>
      <p:cxnSp>
        <p:nvCxnSpPr>
          <p:cNvPr id="198" name="Straight Arrow Connector 197">
            <a:extLst>
              <a:ext uri="{FF2B5EF4-FFF2-40B4-BE49-F238E27FC236}">
                <a16:creationId xmlns:a16="http://schemas.microsoft.com/office/drawing/2014/main" id="{FFC0E036-13CF-7F9A-18CF-0674D830D4B1}"/>
              </a:ext>
            </a:extLst>
          </p:cNvPr>
          <p:cNvCxnSpPr>
            <a:stCxn id="181" idx="2"/>
          </p:cNvCxnSpPr>
          <p:nvPr/>
        </p:nvCxnSpPr>
        <p:spPr>
          <a:xfrm>
            <a:off x="7924800" y="1710455"/>
            <a:ext cx="0" cy="324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0" name="Straight Arrow Connector 199">
            <a:extLst>
              <a:ext uri="{FF2B5EF4-FFF2-40B4-BE49-F238E27FC236}">
                <a16:creationId xmlns:a16="http://schemas.microsoft.com/office/drawing/2014/main" id="{74F48EF6-BEF6-50E5-5FB9-2987BE9B1918}"/>
              </a:ext>
            </a:extLst>
          </p:cNvPr>
          <p:cNvCxnSpPr>
            <a:stCxn id="168" idx="2"/>
            <a:endCxn id="169" idx="0"/>
          </p:cNvCxnSpPr>
          <p:nvPr/>
        </p:nvCxnSpPr>
        <p:spPr>
          <a:xfrm>
            <a:off x="7962900" y="2516033"/>
            <a:ext cx="0" cy="2091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6" name="Straight Arrow Connector 205">
            <a:extLst>
              <a:ext uri="{FF2B5EF4-FFF2-40B4-BE49-F238E27FC236}">
                <a16:creationId xmlns:a16="http://schemas.microsoft.com/office/drawing/2014/main" id="{896D0488-C0CF-B38B-BF0C-A39B616860D1}"/>
              </a:ext>
            </a:extLst>
          </p:cNvPr>
          <p:cNvCxnSpPr>
            <a:endCxn id="170" idx="0"/>
          </p:cNvCxnSpPr>
          <p:nvPr/>
        </p:nvCxnSpPr>
        <p:spPr>
          <a:xfrm flipH="1">
            <a:off x="7915981" y="3328215"/>
            <a:ext cx="8819" cy="2903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3" name="Connector: Elbow 212">
            <a:extLst>
              <a:ext uri="{FF2B5EF4-FFF2-40B4-BE49-F238E27FC236}">
                <a16:creationId xmlns:a16="http://schemas.microsoft.com/office/drawing/2014/main" id="{76274746-B99A-A2C0-C471-C6B02A2E5657}"/>
              </a:ext>
            </a:extLst>
          </p:cNvPr>
          <p:cNvCxnSpPr>
            <a:cxnSpLocks/>
          </p:cNvCxnSpPr>
          <p:nvPr/>
        </p:nvCxnSpPr>
        <p:spPr>
          <a:xfrm rot="16200000" flipH="1">
            <a:off x="10045196" y="4086779"/>
            <a:ext cx="473990" cy="431543"/>
          </a:xfrm>
          <a:prstGeom prst="bentConnector3">
            <a:avLst>
              <a:gd name="adj1" fmla="val 2198"/>
            </a:avLst>
          </a:prstGeom>
          <a:ln>
            <a:tailEnd type="triangle"/>
          </a:ln>
        </p:spPr>
        <p:style>
          <a:lnRef idx="2">
            <a:schemeClr val="dk1"/>
          </a:lnRef>
          <a:fillRef idx="0">
            <a:schemeClr val="dk1"/>
          </a:fillRef>
          <a:effectRef idx="1">
            <a:schemeClr val="dk1"/>
          </a:effectRef>
          <a:fontRef idx="minor">
            <a:schemeClr val="tx1"/>
          </a:fontRef>
        </p:style>
      </p:cxnSp>
      <p:cxnSp>
        <p:nvCxnSpPr>
          <p:cNvPr id="221" name="Connector: Elbow 220">
            <a:extLst>
              <a:ext uri="{FF2B5EF4-FFF2-40B4-BE49-F238E27FC236}">
                <a16:creationId xmlns:a16="http://schemas.microsoft.com/office/drawing/2014/main" id="{5B121EB7-6536-D457-D53E-1B0683D4641D}"/>
              </a:ext>
            </a:extLst>
          </p:cNvPr>
          <p:cNvCxnSpPr>
            <a:cxnSpLocks/>
            <a:stCxn id="170" idx="1"/>
          </p:cNvCxnSpPr>
          <p:nvPr/>
        </p:nvCxnSpPr>
        <p:spPr>
          <a:xfrm rot="10800000" flipV="1">
            <a:off x="5334000" y="4065556"/>
            <a:ext cx="431542" cy="5115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9" name="Straight Arrow Connector 238">
            <a:extLst>
              <a:ext uri="{FF2B5EF4-FFF2-40B4-BE49-F238E27FC236}">
                <a16:creationId xmlns:a16="http://schemas.microsoft.com/office/drawing/2014/main" id="{0B73F1E3-1AFC-D0B8-7AAF-B05782BA8270}"/>
              </a:ext>
            </a:extLst>
          </p:cNvPr>
          <p:cNvCxnSpPr>
            <a:cxnSpLocks/>
          </p:cNvCxnSpPr>
          <p:nvPr/>
        </p:nvCxnSpPr>
        <p:spPr>
          <a:xfrm>
            <a:off x="5333999" y="5166077"/>
            <a:ext cx="0" cy="220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2" name="Straight Arrow Connector 241">
            <a:extLst>
              <a:ext uri="{FF2B5EF4-FFF2-40B4-BE49-F238E27FC236}">
                <a16:creationId xmlns:a16="http://schemas.microsoft.com/office/drawing/2014/main" id="{73D4E3B3-9041-687D-3DC1-D197FDA32E71}"/>
              </a:ext>
            </a:extLst>
          </p:cNvPr>
          <p:cNvCxnSpPr/>
          <p:nvPr/>
        </p:nvCxnSpPr>
        <p:spPr>
          <a:xfrm>
            <a:off x="5333999" y="5952663"/>
            <a:ext cx="0" cy="2933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6" name="Straight Arrow Connector 245">
            <a:extLst>
              <a:ext uri="{FF2B5EF4-FFF2-40B4-BE49-F238E27FC236}">
                <a16:creationId xmlns:a16="http://schemas.microsoft.com/office/drawing/2014/main" id="{8F6C6323-FC90-6B8F-8AA8-8BF9EDDF3BF8}"/>
              </a:ext>
            </a:extLst>
          </p:cNvPr>
          <p:cNvCxnSpPr/>
          <p:nvPr/>
        </p:nvCxnSpPr>
        <p:spPr>
          <a:xfrm>
            <a:off x="10497963" y="5099579"/>
            <a:ext cx="0" cy="348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8" name="Straight Arrow Connector 247">
            <a:extLst>
              <a:ext uri="{FF2B5EF4-FFF2-40B4-BE49-F238E27FC236}">
                <a16:creationId xmlns:a16="http://schemas.microsoft.com/office/drawing/2014/main" id="{989BCA46-EA36-FEAD-FDC6-341464F7D8EF}"/>
              </a:ext>
            </a:extLst>
          </p:cNvPr>
          <p:cNvCxnSpPr/>
          <p:nvPr/>
        </p:nvCxnSpPr>
        <p:spPr>
          <a:xfrm>
            <a:off x="10450167" y="6005259"/>
            <a:ext cx="0" cy="280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0" name="Straight Arrow Connector 249">
            <a:extLst>
              <a:ext uri="{FF2B5EF4-FFF2-40B4-BE49-F238E27FC236}">
                <a16:creationId xmlns:a16="http://schemas.microsoft.com/office/drawing/2014/main" id="{8E73863B-0DDB-EBB3-7B39-22547494E1E1}"/>
              </a:ext>
            </a:extLst>
          </p:cNvPr>
          <p:cNvCxnSpPr/>
          <p:nvPr/>
        </p:nvCxnSpPr>
        <p:spPr>
          <a:xfrm>
            <a:off x="7924800" y="7857235"/>
            <a:ext cx="0" cy="1488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2" name="Straight Arrow Connector 251">
            <a:extLst>
              <a:ext uri="{FF2B5EF4-FFF2-40B4-BE49-F238E27FC236}">
                <a16:creationId xmlns:a16="http://schemas.microsoft.com/office/drawing/2014/main" id="{A5C13D6B-1DAE-B740-1493-50BCD8D6D885}"/>
              </a:ext>
            </a:extLst>
          </p:cNvPr>
          <p:cNvCxnSpPr/>
          <p:nvPr/>
        </p:nvCxnSpPr>
        <p:spPr>
          <a:xfrm>
            <a:off x="7924800" y="8498571"/>
            <a:ext cx="0" cy="192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4" name="Straight Arrow Connector 253">
            <a:extLst>
              <a:ext uri="{FF2B5EF4-FFF2-40B4-BE49-F238E27FC236}">
                <a16:creationId xmlns:a16="http://schemas.microsoft.com/office/drawing/2014/main" id="{D357E82E-15B1-8548-4B60-37D35F7DE70E}"/>
              </a:ext>
            </a:extLst>
          </p:cNvPr>
          <p:cNvCxnSpPr/>
          <p:nvPr/>
        </p:nvCxnSpPr>
        <p:spPr>
          <a:xfrm>
            <a:off x="7915981" y="9255406"/>
            <a:ext cx="0" cy="2143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Arc 1">
            <a:extLst>
              <a:ext uri="{FF2B5EF4-FFF2-40B4-BE49-F238E27FC236}">
                <a16:creationId xmlns:a16="http://schemas.microsoft.com/office/drawing/2014/main" id="{1E76EB25-F096-39FF-9391-3B8FAD799080}"/>
              </a:ext>
            </a:extLst>
          </p:cNvPr>
          <p:cNvSpPr/>
          <p:nvPr/>
        </p:nvSpPr>
        <p:spPr>
          <a:xfrm rot="9608789" flipH="1">
            <a:off x="9389887" y="6591593"/>
            <a:ext cx="1492001" cy="1135175"/>
          </a:xfrm>
          <a:prstGeom prst="arc">
            <a:avLst>
              <a:gd name="adj1" fmla="val 13621494"/>
              <a:gd name="adj2" fmla="val 29844"/>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 name="Arc 2">
            <a:extLst>
              <a:ext uri="{FF2B5EF4-FFF2-40B4-BE49-F238E27FC236}">
                <a16:creationId xmlns:a16="http://schemas.microsoft.com/office/drawing/2014/main" id="{52A9AD37-92CC-740F-1DB4-A3EEF99275BB}"/>
              </a:ext>
            </a:extLst>
          </p:cNvPr>
          <p:cNvSpPr/>
          <p:nvPr/>
        </p:nvSpPr>
        <p:spPr>
          <a:xfrm rot="16776528" flipH="1">
            <a:off x="5490044" y="6214869"/>
            <a:ext cx="1082486" cy="1794976"/>
          </a:xfrm>
          <a:prstGeom prst="arc">
            <a:avLst>
              <a:gd name="adj1" fmla="val 15860644"/>
              <a:gd name="adj2" fmla="val 224990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Tree>
    <p:extLst>
      <p:ext uri="{BB962C8B-B14F-4D97-AF65-F5344CB8AC3E}">
        <p14:creationId xmlns:p14="http://schemas.microsoft.com/office/powerpoint/2010/main" val="238727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586409" y="265182"/>
            <a:ext cx="7010668" cy="1193800"/>
          </a:xfrm>
          <a:prstGeom prst="rect">
            <a:avLst/>
          </a:prstGeom>
        </p:spPr>
        <p:txBody>
          <a:bodyPr lIns="0" tIns="0" rIns="0" bIns="0" rtlCol="0" anchor="t">
            <a:spAutoFit/>
          </a:bodyPr>
          <a:lstStyle/>
          <a:p>
            <a:pPr marL="0" lvl="0" indent="0" algn="l">
              <a:lnSpc>
                <a:spcPts val="9800"/>
              </a:lnSpc>
              <a:spcBef>
                <a:spcPct val="0"/>
              </a:spcBef>
            </a:pPr>
            <a:r>
              <a:rPr lang="en-US" sz="7000" b="1" i="1" u="sng" dirty="0">
                <a:solidFill>
                  <a:srgbClr val="2D3880"/>
                </a:solidFill>
                <a:latin typeface="Cormorant Garamond Bold Italics"/>
                <a:ea typeface="Cormorant Garamond Bold Italics"/>
                <a:cs typeface="Cormorant Garamond Bold Italics"/>
                <a:sym typeface="Cormorant Garamond Bold Italics"/>
              </a:rPr>
              <a:t>Dataset: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 y="2778925"/>
            <a:ext cx="9277985" cy="4729149"/>
          </a:xfrm>
          <a:prstGeom prst="rect">
            <a:avLst/>
          </a:prstGeom>
        </p:spPr>
      </p:pic>
      <p:sp>
        <p:nvSpPr>
          <p:cNvPr id="7" name="TextBox 6"/>
          <p:cNvSpPr txBox="1"/>
          <p:nvPr/>
        </p:nvSpPr>
        <p:spPr>
          <a:xfrm>
            <a:off x="10820400" y="8039099"/>
            <a:ext cx="8686800" cy="584775"/>
          </a:xfrm>
          <a:prstGeom prst="rect">
            <a:avLst/>
          </a:prstGeom>
          <a:noFill/>
        </p:spPr>
        <p:txBody>
          <a:bodyPr wrap="square" rtlCol="0">
            <a:spAutoFit/>
          </a:bodyPr>
          <a:lstStyle/>
          <a:p>
            <a:r>
              <a:rPr lang="en-US" sz="3200" dirty="0">
                <a:solidFill>
                  <a:schemeClr val="accent1">
                    <a:lumMod val="50000"/>
                  </a:schemeClr>
                </a:solidFill>
              </a:rPr>
              <a:t>Fig : Sample Breathomics dataset </a:t>
            </a:r>
            <a:endParaRPr lang="en-IN" sz="3200" dirty="0">
              <a:solidFill>
                <a:schemeClr val="accent1">
                  <a:lumMod val="50000"/>
                </a:schemeClr>
              </a:solidFill>
            </a:endParaRPr>
          </a:p>
        </p:txBody>
      </p:sp>
      <p:sp>
        <p:nvSpPr>
          <p:cNvPr id="2" name="TextBox 1">
            <a:extLst>
              <a:ext uri="{FF2B5EF4-FFF2-40B4-BE49-F238E27FC236}">
                <a16:creationId xmlns:a16="http://schemas.microsoft.com/office/drawing/2014/main" id="{EB84BFFC-3BE8-2B5F-BD8C-7A477C0D642A}"/>
              </a:ext>
            </a:extLst>
          </p:cNvPr>
          <p:cNvSpPr txBox="1"/>
          <p:nvPr/>
        </p:nvSpPr>
        <p:spPr>
          <a:xfrm>
            <a:off x="2335189" y="8572500"/>
            <a:ext cx="6783411" cy="584775"/>
          </a:xfrm>
          <a:prstGeom prst="rect">
            <a:avLst/>
          </a:prstGeom>
          <a:noFill/>
        </p:spPr>
        <p:txBody>
          <a:bodyPr wrap="square" rtlCol="0">
            <a:spAutoFit/>
          </a:bodyPr>
          <a:lstStyle/>
          <a:p>
            <a:r>
              <a:rPr lang="en-US" sz="3200" dirty="0">
                <a:solidFill>
                  <a:schemeClr val="tx2"/>
                </a:solidFill>
              </a:rPr>
              <a:t>Fig: Block diagram of Dataset</a:t>
            </a:r>
            <a:endParaRPr lang="en-IN" sz="3200" dirty="0">
              <a:solidFill>
                <a:schemeClr val="tx2"/>
              </a:solidFill>
            </a:endParaRPr>
          </a:p>
        </p:txBody>
      </p:sp>
      <p:pic>
        <p:nvPicPr>
          <p:cNvPr id="4" name="Picture 3">
            <a:extLst>
              <a:ext uri="{FF2B5EF4-FFF2-40B4-BE49-F238E27FC236}">
                <a16:creationId xmlns:a16="http://schemas.microsoft.com/office/drawing/2014/main" id="{54225AE1-846E-05F3-1B23-36B136DFF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2247901"/>
            <a:ext cx="8382000" cy="5410200"/>
          </a:xfrm>
          <a:prstGeom prst="rect">
            <a:avLst/>
          </a:prstGeom>
        </p:spPr>
      </p:pic>
    </p:spTree>
    <p:extLst>
      <p:ext uri="{BB962C8B-B14F-4D97-AF65-F5344CB8AC3E}">
        <p14:creationId xmlns:p14="http://schemas.microsoft.com/office/powerpoint/2010/main" val="73727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5F06C492-A9D4-ECE4-6C46-4FC7B3B71BAD}"/>
              </a:ext>
            </a:extLst>
          </p:cNvPr>
          <p:cNvSpPr txBox="1"/>
          <p:nvPr/>
        </p:nvSpPr>
        <p:spPr>
          <a:xfrm>
            <a:off x="829456" y="247012"/>
            <a:ext cx="7010668" cy="1193800"/>
          </a:xfrm>
          <a:prstGeom prst="rect">
            <a:avLst/>
          </a:prstGeom>
        </p:spPr>
        <p:txBody>
          <a:bodyPr lIns="0" tIns="0" rIns="0" bIns="0" rtlCol="0" anchor="t">
            <a:spAutoFit/>
          </a:bodyPr>
          <a:lstStyle/>
          <a:p>
            <a:pPr marL="0" lvl="0" indent="0" algn="l">
              <a:lnSpc>
                <a:spcPts val="9800"/>
              </a:lnSpc>
              <a:spcBef>
                <a:spcPct val="0"/>
              </a:spcBef>
            </a:pPr>
            <a:r>
              <a:rPr lang="en-US" sz="7000" i="1" u="sng" dirty="0">
                <a:solidFill>
                  <a:srgbClr val="2D3880"/>
                </a:solidFill>
                <a:latin typeface="Cormorant Garamond Bold Italics"/>
                <a:ea typeface="Cormorant Garamond Bold Italics"/>
                <a:cs typeface="Cormorant Garamond Bold Italics"/>
                <a:sym typeface="Cormorant Garamond Bold Italics"/>
              </a:rPr>
              <a:t>Results</a:t>
            </a:r>
            <a:r>
              <a:rPr lang="en-US" sz="7000" b="1" i="1" u="sng" dirty="0">
                <a:solidFill>
                  <a:srgbClr val="2D3880"/>
                </a:solidFill>
                <a:latin typeface="Cormorant Garamond Bold Italics"/>
                <a:ea typeface="Cormorant Garamond Bold Italics"/>
                <a:cs typeface="Cormorant Garamond Bold Italics"/>
                <a:sym typeface="Cormorant Garamond Bold Italics"/>
              </a:rPr>
              <a:t>: </a:t>
            </a:r>
          </a:p>
        </p:txBody>
      </p:sp>
      <p:sp>
        <p:nvSpPr>
          <p:cNvPr id="2" name="TextBox 1">
            <a:extLst>
              <a:ext uri="{FF2B5EF4-FFF2-40B4-BE49-F238E27FC236}">
                <a16:creationId xmlns:a16="http://schemas.microsoft.com/office/drawing/2014/main" id="{D5CF2A04-3175-665E-D4B2-FBDC9AFC4920}"/>
              </a:ext>
            </a:extLst>
          </p:cNvPr>
          <p:cNvSpPr txBox="1"/>
          <p:nvPr/>
        </p:nvSpPr>
        <p:spPr>
          <a:xfrm>
            <a:off x="1143000" y="1925249"/>
            <a:ext cx="15011400" cy="8186857"/>
          </a:xfrm>
          <a:prstGeom prst="rect">
            <a:avLst/>
          </a:prstGeom>
          <a:noFill/>
        </p:spPr>
        <p:txBody>
          <a:bodyPr wrap="square" rtlCol="0">
            <a:spAutoFit/>
          </a:bodyPr>
          <a:lstStyle/>
          <a:p>
            <a:pPr marL="571500" indent="-571500" algn="just">
              <a:lnSpc>
                <a:spcPct val="150000"/>
              </a:lnSpc>
              <a:buFont typeface="Arial" panose="020B0604020202020204" pitchFamily="34" charset="0"/>
              <a:buChar char="•"/>
            </a:pPr>
            <a:r>
              <a:rPr lang="en-US" sz="3600" dirty="0">
                <a:solidFill>
                  <a:schemeClr val="tx2">
                    <a:lumMod val="50000"/>
                  </a:schemeClr>
                </a:solidFill>
                <a:effectLst/>
                <a:latin typeface="Times New Roman" panose="02020603050405020304" pitchFamily="18" charset="0"/>
                <a:ea typeface="Times New Roman" panose="02020603050405020304" pitchFamily="18" charset="0"/>
              </a:rPr>
              <a:t>To enable traditional ML algorithms and to process the image data, statistical features were extracted from each image:</a:t>
            </a:r>
          </a:p>
          <a:p>
            <a:pPr marL="3314700" lvl="6" indent="-571500" algn="just">
              <a:lnSpc>
                <a:spcPct val="150000"/>
              </a:lnSpc>
              <a:buFont typeface="Courier New" panose="02070309020205020404" pitchFamily="49" charset="0"/>
              <a:buChar char="o"/>
            </a:pPr>
            <a:r>
              <a:rPr lang="en-US" sz="3600" b="1" dirty="0">
                <a:solidFill>
                  <a:schemeClr val="tx2">
                    <a:lumMod val="50000"/>
                  </a:schemeClr>
                </a:solidFill>
                <a:effectLst/>
                <a:latin typeface="Times New Roman" panose="02020603050405020304" pitchFamily="18" charset="0"/>
                <a:ea typeface="Times New Roman" panose="02020603050405020304" pitchFamily="18" charset="0"/>
              </a:rPr>
              <a:t>Mean Intensity</a:t>
            </a:r>
            <a:endParaRPr lang="en-US" sz="3600" dirty="0">
              <a:solidFill>
                <a:schemeClr val="tx2">
                  <a:lumMod val="50000"/>
                </a:schemeClr>
              </a:solidFill>
              <a:effectLst/>
              <a:latin typeface="Times New Roman" panose="02020603050405020304" pitchFamily="18" charset="0"/>
              <a:ea typeface="Times New Roman" panose="02020603050405020304" pitchFamily="18" charset="0"/>
            </a:endParaRPr>
          </a:p>
          <a:p>
            <a:pPr marL="3314700" lvl="6" indent="-571500" algn="just">
              <a:lnSpc>
                <a:spcPct val="150000"/>
              </a:lnSpc>
              <a:buFont typeface="Courier New" panose="02070309020205020404" pitchFamily="49" charset="0"/>
              <a:buChar char="o"/>
            </a:pPr>
            <a:r>
              <a:rPr lang="en-US" sz="3600" b="1" dirty="0">
                <a:solidFill>
                  <a:schemeClr val="tx2">
                    <a:lumMod val="50000"/>
                  </a:schemeClr>
                </a:solidFill>
                <a:effectLst/>
                <a:latin typeface="Times New Roman" panose="02020603050405020304" pitchFamily="18" charset="0"/>
                <a:ea typeface="Times New Roman" panose="02020603050405020304" pitchFamily="18" charset="0"/>
              </a:rPr>
              <a:t>Standard Deviation</a:t>
            </a:r>
          </a:p>
          <a:p>
            <a:pPr marL="3314700" lvl="6" indent="-571500" algn="just">
              <a:lnSpc>
                <a:spcPct val="150000"/>
              </a:lnSpc>
              <a:buFont typeface="Courier New" panose="02070309020205020404" pitchFamily="49" charset="0"/>
              <a:buChar char="o"/>
            </a:pPr>
            <a:r>
              <a:rPr lang="en-US" sz="3600" b="1" dirty="0">
                <a:solidFill>
                  <a:schemeClr val="tx2">
                    <a:lumMod val="50000"/>
                  </a:schemeClr>
                </a:solidFill>
                <a:effectLst/>
                <a:latin typeface="Times New Roman" panose="02020603050405020304" pitchFamily="18" charset="0"/>
                <a:ea typeface="Times New Roman" panose="02020603050405020304" pitchFamily="18" charset="0"/>
              </a:rPr>
              <a:t>White Pixel Count</a:t>
            </a:r>
            <a:endParaRPr lang="en-US" sz="3600" dirty="0">
              <a:solidFill>
                <a:schemeClr val="tx2">
                  <a:lumMod val="50000"/>
                </a:schemeClr>
              </a:solidFill>
              <a:effectLst/>
              <a:latin typeface="Times New Roman" panose="02020603050405020304" pitchFamily="18" charset="0"/>
              <a:ea typeface="Times New Roman" panose="02020603050405020304" pitchFamily="18" charset="0"/>
            </a:endParaRPr>
          </a:p>
          <a:p>
            <a:pPr marL="571500" indent="-571500" algn="just">
              <a:lnSpc>
                <a:spcPct val="150000"/>
              </a:lnSpc>
              <a:buFont typeface="Arial" panose="020B0604020202020204" pitchFamily="34" charset="0"/>
              <a:buChar char="•"/>
            </a:pPr>
            <a:r>
              <a:rPr lang="en-US" sz="3600" dirty="0">
                <a:solidFill>
                  <a:schemeClr val="tx2">
                    <a:lumMod val="50000"/>
                  </a:schemeClr>
                </a:solidFill>
                <a:effectLst/>
                <a:latin typeface="Times New Roman" panose="02020603050405020304" pitchFamily="18" charset="0"/>
                <a:ea typeface="Times New Roman" panose="02020603050405020304" pitchFamily="18" charset="0"/>
              </a:rPr>
              <a:t>All images were resized to a fixed dimension (128×128 pixels) and converted to grayscale for uniform processing. </a:t>
            </a:r>
          </a:p>
          <a:p>
            <a:pPr marL="571500" indent="-571500" algn="just">
              <a:lnSpc>
                <a:spcPct val="150000"/>
              </a:lnSpc>
              <a:buFont typeface="Arial" panose="020B0604020202020204" pitchFamily="34" charset="0"/>
              <a:buChar char="•"/>
            </a:pPr>
            <a:r>
              <a:rPr lang="en-US" sz="3600" dirty="0">
                <a:solidFill>
                  <a:schemeClr val="tx2">
                    <a:lumMod val="50000"/>
                  </a:schemeClr>
                </a:solidFill>
                <a:effectLst/>
                <a:latin typeface="Times New Roman" panose="02020603050405020304" pitchFamily="18" charset="0"/>
                <a:ea typeface="Times New Roman" panose="02020603050405020304" pitchFamily="18" charset="0"/>
              </a:rPr>
              <a:t>The extracted features were normalized and formatted into a tabular structure to train classifiers.</a:t>
            </a:r>
            <a:endParaRPr lang="en-IN" sz="3600" dirty="0">
              <a:solidFill>
                <a:schemeClr val="tx2">
                  <a:lumMod val="50000"/>
                </a:schemeClr>
              </a:solidFill>
              <a:effectLst/>
              <a:latin typeface="Times New Roman" panose="02020603050405020304" pitchFamily="18" charset="0"/>
              <a:ea typeface="Times New Roman" panose="02020603050405020304" pitchFamily="18" charset="0"/>
            </a:endParaRPr>
          </a:p>
          <a:p>
            <a:pPr algn="just"/>
            <a:endParaRPr lang="en-IN" sz="4000" dirty="0">
              <a:solidFill>
                <a:schemeClr val="tx2">
                  <a:lumMod val="75000"/>
                </a:schemeClr>
              </a:solidFill>
            </a:endParaRPr>
          </a:p>
        </p:txBody>
      </p:sp>
    </p:spTree>
    <p:extLst>
      <p:ext uri="{BB962C8B-B14F-4D97-AF65-F5344CB8AC3E}">
        <p14:creationId xmlns:p14="http://schemas.microsoft.com/office/powerpoint/2010/main" val="2946504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A9084-8D85-8E81-E65F-38142B20AD43}"/>
              </a:ext>
            </a:extLst>
          </p:cNvPr>
          <p:cNvPicPr>
            <a:picLocks noChangeAspect="1"/>
          </p:cNvPicPr>
          <p:nvPr/>
        </p:nvPicPr>
        <p:blipFill>
          <a:blip r:embed="rId2"/>
          <a:stretch>
            <a:fillRect/>
          </a:stretch>
        </p:blipFill>
        <p:spPr>
          <a:xfrm>
            <a:off x="4419600" y="1409700"/>
            <a:ext cx="8499590" cy="7984100"/>
          </a:xfrm>
          <a:prstGeom prst="rect">
            <a:avLst/>
          </a:prstGeom>
        </p:spPr>
      </p:pic>
      <p:sp>
        <p:nvSpPr>
          <p:cNvPr id="5" name="TextBox 6">
            <a:extLst>
              <a:ext uri="{FF2B5EF4-FFF2-40B4-BE49-F238E27FC236}">
                <a16:creationId xmlns:a16="http://schemas.microsoft.com/office/drawing/2014/main" id="{32D4D3D8-8F53-5775-F6D7-1CBD0CDCFA28}"/>
              </a:ext>
            </a:extLst>
          </p:cNvPr>
          <p:cNvSpPr txBox="1"/>
          <p:nvPr/>
        </p:nvSpPr>
        <p:spPr>
          <a:xfrm>
            <a:off x="609600" y="505177"/>
            <a:ext cx="15176789" cy="776046"/>
          </a:xfrm>
          <a:prstGeom prst="rect">
            <a:avLst/>
          </a:prstGeom>
        </p:spPr>
        <p:txBody>
          <a:bodyPr wrap="square" lIns="0" tIns="0" rIns="0" bIns="0" rtlCol="0" anchor="t">
            <a:spAutoFit/>
          </a:bodyPr>
          <a:lstStyle/>
          <a:p>
            <a:pPr algn="l">
              <a:lnSpc>
                <a:spcPts val="6440"/>
              </a:lnSpc>
            </a:pPr>
            <a:r>
              <a:rPr lang="en-US" sz="4400" b="1" i="1" dirty="0">
                <a:solidFill>
                  <a:srgbClr val="2D3880"/>
                </a:solidFill>
                <a:latin typeface="Cormorant Garamond Bold Italics" panose="020B0604020202020204" charset="0"/>
                <a:ea typeface="Glacial Indifference Bold"/>
                <a:cs typeface="Glacial Indifference Bold"/>
                <a:sym typeface="Glacial Indifference Bold"/>
              </a:rPr>
              <a:t>Accuracy of Machine Learning and Deep Learning Models</a:t>
            </a:r>
            <a:r>
              <a:rPr lang="en-US" sz="4000" b="1" i="1" dirty="0">
                <a:solidFill>
                  <a:srgbClr val="2D3880"/>
                </a:solidFill>
                <a:latin typeface="Cormorant Garamond Bold Italics" panose="020B0604020202020204" charset="0"/>
                <a:ea typeface="Glacial Indifference Bold"/>
                <a:cs typeface="Glacial Indifference Bold"/>
                <a:sym typeface="Glacial Indifference Bold"/>
              </a:rPr>
              <a:t>:</a:t>
            </a:r>
          </a:p>
        </p:txBody>
      </p:sp>
    </p:spTree>
    <p:extLst>
      <p:ext uri="{BB962C8B-B14F-4D97-AF65-F5344CB8AC3E}">
        <p14:creationId xmlns:p14="http://schemas.microsoft.com/office/powerpoint/2010/main" val="176093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034209" y="723900"/>
            <a:ext cx="12715243" cy="1233992"/>
          </a:xfrm>
          <a:prstGeom prst="rect">
            <a:avLst/>
          </a:prstGeom>
        </p:spPr>
        <p:txBody>
          <a:bodyPr lIns="0" tIns="0" rIns="0" bIns="0" rtlCol="0" anchor="t">
            <a:spAutoFit/>
          </a:bodyPr>
          <a:lstStyle/>
          <a:p>
            <a:pPr marL="0" lvl="0" indent="0" algn="ctr">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Table of Contents</a:t>
            </a:r>
          </a:p>
        </p:txBody>
      </p:sp>
      <p:sp>
        <p:nvSpPr>
          <p:cNvPr id="2" name="TextBox 1"/>
          <p:cNvSpPr txBox="1"/>
          <p:nvPr/>
        </p:nvSpPr>
        <p:spPr>
          <a:xfrm>
            <a:off x="2034209" y="2476500"/>
            <a:ext cx="6748779" cy="9264075"/>
          </a:xfrm>
          <a:prstGeom prst="rect">
            <a:avLst/>
          </a:prstGeom>
          <a:noFill/>
        </p:spPr>
        <p:txBody>
          <a:bodyPr wrap="square" rtlCol="0">
            <a:spAutoFit/>
          </a:bodyPr>
          <a:lstStyle/>
          <a:p>
            <a:pPr marL="571500" lvl="0" indent="-571500">
              <a:lnSpc>
                <a:spcPct val="150000"/>
              </a:lnSpc>
              <a:buFont typeface="Arial" panose="020B0604020202020204" pitchFamily="34" charset="0"/>
              <a:buChar char="•"/>
            </a:pPr>
            <a:r>
              <a:rPr lang="en-US" sz="4400" i="1" dirty="0">
                <a:solidFill>
                  <a:srgbClr val="2D3880"/>
                </a:solidFill>
                <a:latin typeface="Cormorant Garamond Bold Italics" charset="0"/>
                <a:ea typeface="Cormorant Garamond Bold"/>
                <a:cs typeface="Cormorant Garamond Bold"/>
                <a:sym typeface="Cormorant Garamond Bold"/>
              </a:rPr>
              <a:t>Abstract</a:t>
            </a:r>
          </a:p>
          <a:p>
            <a:pPr marL="571500" lvl="0" indent="-571500">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Introduction</a:t>
            </a:r>
          </a:p>
          <a:p>
            <a:pPr marL="571500" lvl="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Problem Statement</a:t>
            </a:r>
            <a:endParaRPr lang="en-US" sz="4400" i="1" dirty="0">
              <a:solidFill>
                <a:srgbClr val="2D3880"/>
              </a:solidFill>
              <a:latin typeface="Cormorant Garamond Bold Italics" charset="0"/>
              <a:ea typeface="Cormorant Garamond Bold Italics"/>
              <a:cs typeface="Cormorant Garamond Bold Italics"/>
              <a:sym typeface="Cormorant Garamond Bold"/>
            </a:endParaRPr>
          </a:p>
          <a:p>
            <a:pPr marL="571500" lvl="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Aim and Objectives</a:t>
            </a:r>
          </a:p>
          <a:p>
            <a:pPr marL="571500" lvl="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Scope &amp; Motivation</a:t>
            </a:r>
          </a:p>
          <a:p>
            <a:pPr marL="571500" lvl="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Proposed System</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Requirements</a:t>
            </a:r>
          </a:p>
          <a:p>
            <a:pPr marL="571500" lvl="0" indent="-571500">
              <a:lnSpc>
                <a:spcPct val="150000"/>
              </a:lnSpc>
              <a:buFont typeface="Arial" panose="020B0604020202020204" pitchFamily="34" charset="0"/>
              <a:buChar char="•"/>
            </a:pPr>
            <a:endParaRPr lang="en-US" sz="4400" i="1" dirty="0">
              <a:solidFill>
                <a:srgbClr val="2D3880"/>
              </a:solidFill>
              <a:latin typeface="Cormorant Garamond Bold Italics"/>
              <a:ea typeface="Cormorant Garamond Bold Italics"/>
              <a:cs typeface="Cormorant Garamond Bold Italics"/>
              <a:sym typeface="Cormorant Garamond Bold Italics"/>
            </a:endParaRPr>
          </a:p>
          <a:p>
            <a:endParaRPr lang="en-US" b="1" i="1" dirty="0">
              <a:solidFill>
                <a:srgbClr val="2D3880"/>
              </a:solidFill>
              <a:latin typeface="Cormorant Garamond Bold Italics"/>
              <a:ea typeface="Cormorant Garamond Bold Italics"/>
              <a:cs typeface="Cormorant Garamond Bold Italics"/>
              <a:sym typeface="Cormorant Garamond Bold Italics"/>
            </a:endParaRPr>
          </a:p>
          <a:p>
            <a:endParaRPr lang="en-US" b="1" i="1" dirty="0">
              <a:solidFill>
                <a:srgbClr val="2D3880"/>
              </a:solidFill>
              <a:latin typeface="Cormorant Garamond Bold Italics"/>
              <a:ea typeface="Cormorant Garamond Bold Italics"/>
              <a:cs typeface="Cormorant Garamond Bold Italics"/>
              <a:sym typeface="Cormorant Garamond Bold Italics"/>
            </a:endParaRPr>
          </a:p>
          <a:p>
            <a:endParaRPr lang="en-US" b="1" i="1" dirty="0">
              <a:solidFill>
                <a:srgbClr val="2D3880"/>
              </a:solidFill>
              <a:latin typeface="Cormorant Garamond Bold Italics"/>
              <a:ea typeface="Cormorant Garamond Bold Italics"/>
              <a:cs typeface="Cormorant Garamond Bold Italics"/>
              <a:sym typeface="Cormorant Garamond Bold Italics"/>
            </a:endParaRPr>
          </a:p>
          <a:p>
            <a:endParaRPr lang="en-US" b="1" i="1" dirty="0">
              <a:solidFill>
                <a:srgbClr val="2D3880"/>
              </a:solidFill>
              <a:latin typeface="Cormorant Garamond Bold Italics"/>
              <a:ea typeface="Cormorant Garamond Bold Italics"/>
              <a:cs typeface="Cormorant Garamond Bold Italics"/>
              <a:sym typeface="Cormorant Garamond Bold Italics"/>
            </a:endParaRPr>
          </a:p>
          <a:p>
            <a:endParaRPr lang="en-US" dirty="0"/>
          </a:p>
        </p:txBody>
      </p:sp>
      <p:sp>
        <p:nvSpPr>
          <p:cNvPr id="4" name="TextBox 3"/>
          <p:cNvSpPr txBox="1"/>
          <p:nvPr/>
        </p:nvSpPr>
        <p:spPr>
          <a:xfrm>
            <a:off x="9753600" y="2558177"/>
            <a:ext cx="6748779" cy="609288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Block diagram</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Algorithms</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Dataset</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Results</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Conclusion</a:t>
            </a:r>
          </a:p>
          <a:p>
            <a:pPr marL="571500" indent="-571500">
              <a:lnSpc>
                <a:spcPct val="150000"/>
              </a:lnSpc>
              <a:buFont typeface="Arial" panose="020B0604020202020204" pitchFamily="34" charset="0"/>
              <a:buChar char="•"/>
            </a:pPr>
            <a:r>
              <a:rPr lang="en-US" sz="4400" i="1" dirty="0">
                <a:solidFill>
                  <a:srgbClr val="2D3880"/>
                </a:solidFill>
                <a:latin typeface="Cormorant Garamond Bold Italics"/>
                <a:ea typeface="Cormorant Garamond Bold Italics"/>
                <a:cs typeface="Cormorant Garamond Bold Italics"/>
                <a:sym typeface="Cormorant Garamond Bold Italics"/>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762000" y="419100"/>
            <a:ext cx="14097000" cy="820738"/>
          </a:xfrm>
          <a:prstGeom prst="rect">
            <a:avLst/>
          </a:prstGeom>
        </p:spPr>
        <p:txBody>
          <a:bodyPr wrap="square" lIns="0" tIns="0" rIns="0" bIns="0" rtlCol="0" anchor="t">
            <a:spAutoFit/>
          </a:bodyPr>
          <a:lstStyle/>
          <a:p>
            <a:pPr algn="l">
              <a:lnSpc>
                <a:spcPts val="6440"/>
              </a:lnSpc>
            </a:pPr>
            <a:r>
              <a:rPr lang="en-US" sz="4800" b="1" i="1" dirty="0">
                <a:solidFill>
                  <a:srgbClr val="2D3880"/>
                </a:solidFill>
                <a:latin typeface="Cormorant Garamond Bold Italics" panose="020B0604020202020204" charset="0"/>
                <a:ea typeface="Glacial Indifference Bold"/>
                <a:cs typeface="Glacial Indifference Bold"/>
                <a:sym typeface="Glacial Indifference Bold"/>
              </a:rPr>
              <a:t>Accuracy of Proposed Algorithms:</a:t>
            </a:r>
          </a:p>
        </p:txBody>
      </p:sp>
      <p:pic>
        <p:nvPicPr>
          <p:cNvPr id="3" name="Picture 2">
            <a:extLst>
              <a:ext uri="{FF2B5EF4-FFF2-40B4-BE49-F238E27FC236}">
                <a16:creationId xmlns:a16="http://schemas.microsoft.com/office/drawing/2014/main" id="{651AAD32-82FF-AD2C-A38F-24AF0E5B3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642" y="1417638"/>
            <a:ext cx="8846716" cy="8767374"/>
          </a:xfrm>
          <a:prstGeom prst="rect">
            <a:avLst/>
          </a:prstGeom>
        </p:spPr>
      </p:pic>
    </p:spTree>
    <p:extLst>
      <p:ext uri="{BB962C8B-B14F-4D97-AF65-F5344CB8AC3E}">
        <p14:creationId xmlns:p14="http://schemas.microsoft.com/office/powerpoint/2010/main" val="355783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7793BC-5480-10B1-78B2-003C85CF3513}"/>
              </a:ext>
            </a:extLst>
          </p:cNvPr>
          <p:cNvPicPr>
            <a:picLocks noChangeAspect="1"/>
          </p:cNvPicPr>
          <p:nvPr/>
        </p:nvPicPr>
        <p:blipFill>
          <a:blip r:embed="rId2">
            <a:extLst>
              <a:ext uri="{28A0092B-C50C-407E-A947-70E740481C1C}">
                <a14:useLocalDpi xmlns:a14="http://schemas.microsoft.com/office/drawing/2010/main" val="0"/>
              </a:ext>
            </a:extLst>
          </a:blip>
          <a:srcRect r="61498"/>
          <a:stretch/>
        </p:blipFill>
        <p:spPr>
          <a:xfrm>
            <a:off x="12494516" y="2768200"/>
            <a:ext cx="4371083" cy="6138218"/>
          </a:xfrm>
          <a:prstGeom prst="rect">
            <a:avLst/>
          </a:prstGeom>
        </p:spPr>
      </p:pic>
      <p:pic>
        <p:nvPicPr>
          <p:cNvPr id="7" name="Picture 6">
            <a:extLst>
              <a:ext uri="{FF2B5EF4-FFF2-40B4-BE49-F238E27FC236}">
                <a16:creationId xmlns:a16="http://schemas.microsoft.com/office/drawing/2014/main" id="{7ED70A77-2010-C520-AB1C-54D727229DB3}"/>
              </a:ext>
            </a:extLst>
          </p:cNvPr>
          <p:cNvPicPr>
            <a:picLocks noChangeAspect="1"/>
          </p:cNvPicPr>
          <p:nvPr/>
        </p:nvPicPr>
        <p:blipFill>
          <a:blip r:embed="rId3">
            <a:extLst>
              <a:ext uri="{28A0092B-C50C-407E-A947-70E740481C1C}">
                <a14:useLocalDpi xmlns:a14="http://schemas.microsoft.com/office/drawing/2010/main" val="0"/>
              </a:ext>
            </a:extLst>
          </a:blip>
          <a:srcRect r="63743"/>
          <a:stretch/>
        </p:blipFill>
        <p:spPr>
          <a:xfrm>
            <a:off x="2058998" y="2781299"/>
            <a:ext cx="4022808" cy="6271479"/>
          </a:xfrm>
          <a:prstGeom prst="rect">
            <a:avLst/>
          </a:prstGeom>
        </p:spPr>
      </p:pic>
      <p:pic>
        <p:nvPicPr>
          <p:cNvPr id="9" name="Picture 8">
            <a:extLst>
              <a:ext uri="{FF2B5EF4-FFF2-40B4-BE49-F238E27FC236}">
                <a16:creationId xmlns:a16="http://schemas.microsoft.com/office/drawing/2014/main" id="{920F98F6-938F-14F6-42CB-512ED99082A7}"/>
              </a:ext>
            </a:extLst>
          </p:cNvPr>
          <p:cNvPicPr>
            <a:picLocks noChangeAspect="1"/>
          </p:cNvPicPr>
          <p:nvPr/>
        </p:nvPicPr>
        <p:blipFill>
          <a:blip r:embed="rId4">
            <a:extLst>
              <a:ext uri="{28A0092B-C50C-407E-A947-70E740481C1C}">
                <a14:useLocalDpi xmlns:a14="http://schemas.microsoft.com/office/drawing/2010/main" val="0"/>
              </a:ext>
            </a:extLst>
          </a:blip>
          <a:srcRect l="1" r="60296"/>
          <a:stretch/>
        </p:blipFill>
        <p:spPr>
          <a:xfrm>
            <a:off x="7153626" y="2781299"/>
            <a:ext cx="4269071" cy="6125119"/>
          </a:xfrm>
          <a:prstGeom prst="rect">
            <a:avLst/>
          </a:prstGeom>
        </p:spPr>
      </p:pic>
      <p:sp>
        <p:nvSpPr>
          <p:cNvPr id="10" name="TextBox 9">
            <a:extLst>
              <a:ext uri="{FF2B5EF4-FFF2-40B4-BE49-F238E27FC236}">
                <a16:creationId xmlns:a16="http://schemas.microsoft.com/office/drawing/2014/main" id="{C7D3F249-C568-A1F1-DAC5-210666D20988}"/>
              </a:ext>
            </a:extLst>
          </p:cNvPr>
          <p:cNvSpPr txBox="1"/>
          <p:nvPr/>
        </p:nvSpPr>
        <p:spPr>
          <a:xfrm>
            <a:off x="1777999" y="800100"/>
            <a:ext cx="15087600" cy="1569660"/>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Figure:</a:t>
            </a:r>
            <a:r>
              <a:rPr lang="en-US" sz="3200" dirty="0">
                <a:latin typeface="Times New Roman" panose="02020603050405020304" pitchFamily="18" charset="0"/>
                <a:cs typeface="Times New Roman" panose="02020603050405020304" pitchFamily="18" charset="0"/>
              </a:rPr>
              <a:t> Breathomics image predictions using the trained model — (a) D0: Healthy, (b) D1: Mild condition, (c) D2: Severe condition. The model effectively distinguishes different stages of respiratory health.</a:t>
            </a:r>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47D5932-514B-9324-AE09-7DA6AC573711}"/>
              </a:ext>
            </a:extLst>
          </p:cNvPr>
          <p:cNvSpPr txBox="1"/>
          <p:nvPr/>
        </p:nvSpPr>
        <p:spPr>
          <a:xfrm>
            <a:off x="3200400" y="9254458"/>
            <a:ext cx="18288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Fig (a)</a:t>
            </a:r>
          </a:p>
        </p:txBody>
      </p:sp>
      <p:sp>
        <p:nvSpPr>
          <p:cNvPr id="13" name="TextBox 12">
            <a:extLst>
              <a:ext uri="{FF2B5EF4-FFF2-40B4-BE49-F238E27FC236}">
                <a16:creationId xmlns:a16="http://schemas.microsoft.com/office/drawing/2014/main" id="{90209C73-1522-8B37-A1B6-B7B45FECC4CE}"/>
              </a:ext>
            </a:extLst>
          </p:cNvPr>
          <p:cNvSpPr txBox="1"/>
          <p:nvPr/>
        </p:nvSpPr>
        <p:spPr>
          <a:xfrm>
            <a:off x="8229600" y="9149090"/>
            <a:ext cx="2819400"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Fig (b)</a:t>
            </a:r>
          </a:p>
        </p:txBody>
      </p:sp>
      <p:sp>
        <p:nvSpPr>
          <p:cNvPr id="14" name="TextBox 13">
            <a:extLst>
              <a:ext uri="{FF2B5EF4-FFF2-40B4-BE49-F238E27FC236}">
                <a16:creationId xmlns:a16="http://schemas.microsoft.com/office/drawing/2014/main" id="{F90C1948-1330-8FE0-F5DF-F008B824FD8A}"/>
              </a:ext>
            </a:extLst>
          </p:cNvPr>
          <p:cNvSpPr txBox="1"/>
          <p:nvPr/>
        </p:nvSpPr>
        <p:spPr>
          <a:xfrm>
            <a:off x="13182600" y="9149090"/>
            <a:ext cx="2819400"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Fig (c)</a:t>
            </a:r>
          </a:p>
        </p:txBody>
      </p:sp>
    </p:spTree>
    <p:extLst>
      <p:ext uri="{BB962C8B-B14F-4D97-AF65-F5344CB8AC3E}">
        <p14:creationId xmlns:p14="http://schemas.microsoft.com/office/powerpoint/2010/main" val="4139945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DB5E55-5BD0-CFDE-0669-56F380174B95}"/>
              </a:ext>
            </a:extLst>
          </p:cNvPr>
          <p:cNvSpPr txBox="1"/>
          <p:nvPr/>
        </p:nvSpPr>
        <p:spPr>
          <a:xfrm>
            <a:off x="1143000" y="1257300"/>
            <a:ext cx="9220200" cy="923330"/>
          </a:xfrm>
          <a:prstGeom prst="rect">
            <a:avLst/>
          </a:prstGeom>
          <a:noFill/>
        </p:spPr>
        <p:txBody>
          <a:bodyPr wrap="square">
            <a:spAutoFit/>
          </a:bodyPr>
          <a:lstStyle/>
          <a:p>
            <a:r>
              <a:rPr lang="en-IN" sz="5400" b="1" i="1" u="sng" dirty="0">
                <a:solidFill>
                  <a:schemeClr val="tx2">
                    <a:lumMod val="75000"/>
                  </a:schemeClr>
                </a:solidFill>
                <a:latin typeface="Cormorant Garamond Bold Italics" panose="020B0604020202020204" charset="0"/>
                <a:cs typeface="Times New Roman" panose="02020603050405020304" pitchFamily="18" charset="0"/>
              </a:rPr>
              <a:t>Conclusion</a:t>
            </a:r>
            <a:r>
              <a:rPr lang="en-IN" sz="4800" b="1" i="1" u="sng" dirty="0">
                <a:solidFill>
                  <a:schemeClr val="tx2">
                    <a:lumMod val="75000"/>
                  </a:schemeClr>
                </a:solidFill>
                <a:latin typeface="Cormorant Garamond Bold Italics" panose="020B0604020202020204" charset="0"/>
                <a:cs typeface="Times New Roman" panose="02020603050405020304" pitchFamily="18" charset="0"/>
              </a:rPr>
              <a:t> :</a:t>
            </a:r>
          </a:p>
        </p:txBody>
      </p:sp>
      <p:sp>
        <p:nvSpPr>
          <p:cNvPr id="5" name="TextBox 4">
            <a:extLst>
              <a:ext uri="{FF2B5EF4-FFF2-40B4-BE49-F238E27FC236}">
                <a16:creationId xmlns:a16="http://schemas.microsoft.com/office/drawing/2014/main" id="{AE02EF52-8F41-19F0-5EF4-946AAF24B8A2}"/>
              </a:ext>
            </a:extLst>
          </p:cNvPr>
          <p:cNvSpPr txBox="1"/>
          <p:nvPr/>
        </p:nvSpPr>
        <p:spPr>
          <a:xfrm>
            <a:off x="1143000" y="2635121"/>
            <a:ext cx="15011400" cy="5016758"/>
          </a:xfrm>
          <a:prstGeom prst="rect">
            <a:avLst/>
          </a:prstGeom>
          <a:noFill/>
        </p:spPr>
        <p:txBody>
          <a:bodyPr wrap="square" rtlCol="0">
            <a:spAutoFit/>
          </a:bodyPr>
          <a:lstStyle/>
          <a:p>
            <a:pPr algn="just"/>
            <a:r>
              <a:rPr lang="en-US" sz="4000" dirty="0">
                <a:solidFill>
                  <a:schemeClr val="tx2">
                    <a:lumMod val="75000"/>
                  </a:schemeClr>
                </a:solidFill>
                <a:latin typeface="Times New Roman" panose="02020603050405020304" pitchFamily="18" charset="0"/>
                <a:cs typeface="Times New Roman" panose="02020603050405020304" pitchFamily="18" charset="0"/>
              </a:rPr>
              <a:t>	The project demonstrates the effectiveness of deep learning in classifying respiratory conditions from breathomics images. While traditional models like Random Forest performed well, deep learning models, especially InceptionV3, showed superior accuracy and generalization. Among all, InceptionV3 achieved the best performance in Outbox data with 78.40% accuracy, making it the most efficient model for real-world applications. This highlights the potential of AI-based, non-invasive diagnostics for early lung disease detection</a:t>
            </a:r>
            <a:r>
              <a:rPr lang="en-US" sz="4000" dirty="0">
                <a:solidFill>
                  <a:schemeClr val="tx2">
                    <a:lumMod val="75000"/>
                  </a:schemeClr>
                </a:solidFill>
              </a:rPr>
              <a:t>.</a:t>
            </a:r>
            <a:endParaRPr lang="en-IN" sz="4000" dirty="0">
              <a:solidFill>
                <a:schemeClr val="tx2">
                  <a:lumMod val="75000"/>
                </a:schemeClr>
              </a:solidFill>
            </a:endParaRPr>
          </a:p>
        </p:txBody>
      </p:sp>
    </p:spTree>
    <p:extLst>
      <p:ext uri="{BB962C8B-B14F-4D97-AF65-F5344CB8AC3E}">
        <p14:creationId xmlns:p14="http://schemas.microsoft.com/office/powerpoint/2010/main" val="371219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1143000" y="495300"/>
            <a:ext cx="10261188" cy="1197892"/>
          </a:xfrm>
          <a:prstGeom prst="rect">
            <a:avLst/>
          </a:prstGeom>
        </p:spPr>
        <p:txBody>
          <a:bodyPr wrap="square" lIns="0" tIns="0" rIns="0" bIns="0" rtlCol="0" anchor="t">
            <a:spAutoFit/>
          </a:bodyPr>
          <a:lstStyle/>
          <a:p>
            <a:pPr lvl="0">
              <a:lnSpc>
                <a:spcPts val="9800"/>
              </a:lnSpc>
              <a:spcBef>
                <a:spcPct val="0"/>
              </a:spcBef>
            </a:pPr>
            <a:r>
              <a:rPr lang="en-US" sz="7000" b="1" i="1" u="sng" dirty="0">
                <a:solidFill>
                  <a:srgbClr val="2D3880"/>
                </a:solidFill>
                <a:latin typeface="Cormorant Garamond Bold Italics"/>
                <a:ea typeface="Cormorant Garamond Bold Italics"/>
                <a:cs typeface="Cormorant Garamond Bold Italics"/>
                <a:sym typeface="Cormorant Garamond Bold Italics"/>
              </a:rPr>
              <a:t>References:</a:t>
            </a:r>
          </a:p>
        </p:txBody>
      </p:sp>
      <p:sp>
        <p:nvSpPr>
          <p:cNvPr id="4" name="TextBox 3"/>
          <p:cNvSpPr txBox="1"/>
          <p:nvPr/>
        </p:nvSpPr>
        <p:spPr>
          <a:xfrm>
            <a:off x="1295400" y="2171700"/>
            <a:ext cx="16687800" cy="7478970"/>
          </a:xfrm>
          <a:prstGeom prst="rect">
            <a:avLst/>
          </a:prstGeom>
          <a:noFill/>
        </p:spPr>
        <p:txBody>
          <a:bodyPr wrap="square" rtlCol="0">
            <a:spAutoFit/>
          </a:bodyPr>
          <a:lstStyle/>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[1] Andrés</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Arcentales</a:t>
            </a:r>
            <a:r>
              <a:rPr lang="en-IN" sz="3200" dirty="0">
                <a:solidFill>
                  <a:schemeClr val="accent1">
                    <a:lumMod val="50000"/>
                  </a:schemeClr>
                </a:solidFill>
                <a:latin typeface="Times New Roman" panose="02020603050405020304" pitchFamily="18" charset="0"/>
                <a:cs typeface="Times New Roman" panose="02020603050405020304" pitchFamily="18" charset="0"/>
              </a:rPr>
              <a:t>, Beatriz F.</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Giraldo</a:t>
            </a:r>
            <a:r>
              <a:rPr lang="en-IN" sz="3200" dirty="0">
                <a:solidFill>
                  <a:schemeClr val="accent1">
                    <a:lumMod val="50000"/>
                  </a:schemeClr>
                </a:solidFill>
                <a:latin typeface="Times New Roman" panose="02020603050405020304" pitchFamily="18" charset="0"/>
                <a:cs typeface="Times New Roman" panose="02020603050405020304" pitchFamily="18" charset="0"/>
              </a:rPr>
              <a:t>, Member, IEEE, Pere</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Caminal</a:t>
            </a:r>
            <a:r>
              <a:rPr lang="en-IN" sz="3200" dirty="0">
                <a:solidFill>
                  <a:schemeClr val="accent1">
                    <a:lumMod val="50000"/>
                  </a:schemeClr>
                </a:solidFill>
                <a:latin typeface="Times New Roman" panose="02020603050405020304" pitchFamily="18" charset="0"/>
                <a:cs typeface="Times New Roman" panose="02020603050405020304" pitchFamily="18" charset="0"/>
              </a:rPr>
              <a:t>,</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Iván</a:t>
            </a:r>
            <a:r>
              <a:rPr lang="en-IN" sz="3200" dirty="0">
                <a:solidFill>
                  <a:schemeClr val="accent1">
                    <a:lumMod val="50000"/>
                  </a:schemeClr>
                </a:solidFill>
                <a:latin typeface="Times New Roman" panose="02020603050405020304" pitchFamily="18" charset="0"/>
                <a:cs typeface="Times New Roman" panose="02020603050405020304" pitchFamily="18" charset="0"/>
              </a:rPr>
              <a:t>Diaz, Salvador Benito “Spectral Analysis of the RR series and the Respiratory Flow Signal on Patients in Weaning Process ” 32nd Annual International Conference of the IEEE EMBS Buenos Aires, Argentina, August 31 - September 4, 2010.</a:t>
            </a:r>
          </a:p>
          <a:p>
            <a:pPr algn="just"/>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[2]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PerenaGouma,KrithikaKalyanasundaram</a:t>
            </a:r>
            <a:r>
              <a:rPr lang="en-IN" sz="3200" dirty="0">
                <a:solidFill>
                  <a:schemeClr val="accent1">
                    <a:lumMod val="50000"/>
                  </a:schemeClr>
                </a:solidFill>
                <a:latin typeface="Times New Roman" panose="02020603050405020304" pitchFamily="18" charset="0"/>
                <a:cs typeface="Times New Roman" panose="02020603050405020304" pitchFamily="18" charset="0"/>
              </a:rPr>
              <a:t>, Xiao Yun, Student Member,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IEEE,MilutinStanac´evic</a:t>
            </a:r>
            <a:r>
              <a:rPr lang="en-IN" sz="3200" dirty="0">
                <a:solidFill>
                  <a:schemeClr val="accent1">
                    <a:lumMod val="50000"/>
                  </a:schemeClr>
                </a:solidFill>
                <a:latin typeface="Times New Roman" panose="02020603050405020304" pitchFamily="18" charset="0"/>
                <a:cs typeface="Times New Roman" panose="02020603050405020304" pitchFamily="18" charset="0"/>
              </a:rPr>
              <a:t>´, Member, IEEE,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andLishengWang</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Nanosensorand</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BreathAnalyzerfor</a:t>
            </a:r>
            <a:r>
              <a:rPr lang="en-IN" sz="3200" dirty="0">
                <a:solidFill>
                  <a:schemeClr val="accent1">
                    <a:lumMod val="50000"/>
                  </a:schemeClr>
                </a:solidFill>
                <a:latin typeface="Times New Roman" panose="02020603050405020304" pitchFamily="18" charset="0"/>
                <a:cs typeface="Times New Roman" panose="02020603050405020304" pitchFamily="18" charset="0"/>
              </a:rPr>
              <a:t> Ammonia Detection in Exhaled Human Breath” IEEE SENSORS JOURNAL, VOL. 10, NO. 1, JANUARY 2010.</a:t>
            </a:r>
          </a:p>
          <a:p>
            <a:pPr algn="just"/>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[3] Satoru</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Momose</a:t>
            </a:r>
            <a:r>
              <a:rPr lang="en-IN" sz="3200" dirty="0">
                <a:solidFill>
                  <a:schemeClr val="accent1">
                    <a:lumMod val="50000"/>
                  </a:schemeClr>
                </a:solidFill>
                <a:latin typeface="Times New Roman" panose="02020603050405020304" pitchFamily="18" charset="0"/>
                <a:cs typeface="Times New Roman" panose="02020603050405020304" pitchFamily="18" charset="0"/>
              </a:rPr>
              <a:t>, Kazuaki</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Karasawa</a:t>
            </a:r>
            <a:r>
              <a:rPr lang="en-IN" sz="3200" dirty="0">
                <a:solidFill>
                  <a:schemeClr val="accent1">
                    <a:lumMod val="50000"/>
                  </a:schemeClr>
                </a:solidFill>
                <a:latin typeface="Times New Roman" panose="02020603050405020304" pitchFamily="18" charset="0"/>
                <a:cs typeface="Times New Roman" panose="02020603050405020304" pitchFamily="18" charset="0"/>
              </a:rPr>
              <a:t>,</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MichioUshigome</a:t>
            </a:r>
            <a:r>
              <a:rPr lang="en-IN" sz="3200" dirty="0">
                <a:solidFill>
                  <a:schemeClr val="accent1">
                    <a:lumMod val="50000"/>
                  </a:schemeClr>
                </a:solidFill>
                <a:latin typeface="Times New Roman" panose="02020603050405020304" pitchFamily="18" charset="0"/>
                <a:cs typeface="Times New Roman" panose="02020603050405020304" pitchFamily="18" charset="0"/>
              </a:rPr>
              <a:t>,</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RyozoTakasu</a:t>
            </a:r>
            <a:r>
              <a:rPr lang="en-IN" sz="3200" dirty="0">
                <a:solidFill>
                  <a:schemeClr val="accent1">
                    <a:lumMod val="50000"/>
                  </a:schemeClr>
                </a:solidFill>
                <a:latin typeface="Times New Roman" panose="02020603050405020304" pitchFamily="18" charset="0"/>
                <a:cs typeface="Times New Roman" panose="02020603050405020304" pitchFamily="18" charset="0"/>
              </a:rPr>
              <a:t>and Osamu</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Tsuboi</a:t>
            </a:r>
            <a:r>
              <a:rPr lang="en-IN" sz="3200" dirty="0">
                <a:solidFill>
                  <a:schemeClr val="accent1">
                    <a:lumMod val="50000"/>
                  </a:schemeClr>
                </a:solidFill>
                <a:latin typeface="Times New Roman" panose="02020603050405020304" pitchFamily="18" charset="0"/>
                <a:cs typeface="Times New Roman" panose="02020603050405020304" pitchFamily="18" charset="0"/>
              </a:rPr>
              <a:t>Devices &amp; Materials Laboratory, Fujitsu Laboratories Limited, 10-1</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Morinosato-Wakamiya</a:t>
            </a:r>
            <a:r>
              <a:rPr lang="en-IN" sz="3200" dirty="0">
                <a:solidFill>
                  <a:schemeClr val="accent1">
                    <a:lumMod val="50000"/>
                  </a:schemeClr>
                </a:solidFill>
                <a:latin typeface="Times New Roman" panose="02020603050405020304" pitchFamily="18" charset="0"/>
                <a:cs typeface="Times New Roman" panose="02020603050405020304" pitchFamily="18" charset="0"/>
              </a:rPr>
              <a:t>, Atsugi 243-0197,</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Japan.“Highly</a:t>
            </a:r>
            <a:r>
              <a:rPr lang="en-IN" sz="3200" dirty="0">
                <a:solidFill>
                  <a:schemeClr val="accent1">
                    <a:lumMod val="50000"/>
                  </a:schemeClr>
                </a:solidFill>
                <a:latin typeface="Times New Roman" panose="02020603050405020304" pitchFamily="18" charset="0"/>
                <a:cs typeface="Times New Roman" panose="02020603050405020304" pitchFamily="18" charset="0"/>
              </a:rPr>
              <a:t>Selective and Sensitive Gas Sensors for Exhaled Breath Analysis using</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CuBr</a:t>
            </a:r>
            <a:r>
              <a:rPr lang="en-IN" sz="3200" dirty="0">
                <a:solidFill>
                  <a:schemeClr val="accent1">
                    <a:lumMod val="50000"/>
                  </a:schemeClr>
                </a:solidFill>
                <a:latin typeface="Times New Roman" panose="02020603050405020304" pitchFamily="18" charset="0"/>
                <a:cs typeface="Times New Roman" panose="02020603050405020304" pitchFamily="18" charset="0"/>
              </a:rPr>
              <a:t>Thin Film” Proceedings of the 11th IEEE Annual International Conference on Nano/Micro Engineered and Molecular Systems (NEMS) Matsushima Bay and Sendai MEMS City, Japan, 17-20 April, 2016.</a:t>
            </a:r>
          </a:p>
          <a:p>
            <a:endParaRPr lang="en-IN" sz="3200" dirty="0">
              <a:solidFill>
                <a:schemeClr val="accent1">
                  <a:lumMod val="50000"/>
                </a:schemeClr>
              </a:solidFill>
            </a:endParaRPr>
          </a:p>
        </p:txBody>
      </p:sp>
    </p:spTree>
    <p:extLst>
      <p:ext uri="{BB962C8B-B14F-4D97-AF65-F5344CB8AC3E}">
        <p14:creationId xmlns:p14="http://schemas.microsoft.com/office/powerpoint/2010/main" val="24465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1485900"/>
            <a:ext cx="16383000" cy="8463855"/>
          </a:xfrm>
          <a:prstGeom prst="rect">
            <a:avLst/>
          </a:prstGeom>
          <a:noFill/>
        </p:spPr>
        <p:txBody>
          <a:bodyPr wrap="square" rtlCol="0">
            <a:spAutoFit/>
          </a:bodyPr>
          <a:lstStyle/>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[4] Abel Torres, Member, IEEE,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LeonardoSarlabous</a:t>
            </a:r>
            <a:r>
              <a:rPr lang="en-IN" sz="3200" dirty="0">
                <a:solidFill>
                  <a:schemeClr val="accent1">
                    <a:lumMod val="50000"/>
                  </a:schemeClr>
                </a:solidFill>
                <a:latin typeface="Times New Roman" panose="02020603050405020304" pitchFamily="18" charset="0"/>
                <a:cs typeface="Times New Roman" panose="02020603050405020304" pitchFamily="18" charset="0"/>
              </a:rPr>
              <a:t>, José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A.Fiz</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JoaquimGea</a:t>
            </a:r>
            <a:r>
              <a:rPr lang="en-IN" sz="3200" dirty="0">
                <a:solidFill>
                  <a:schemeClr val="accent1">
                    <a:lumMod val="50000"/>
                  </a:schemeClr>
                </a:solidFill>
                <a:latin typeface="Times New Roman" panose="02020603050405020304" pitchFamily="18" charset="0"/>
                <a:cs typeface="Times New Roman" panose="02020603050405020304" pitchFamily="18" charset="0"/>
              </a:rPr>
              <a:t>, Juana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M.Martínez</a:t>
            </a:r>
            <a:r>
              <a:rPr lang="en-IN" sz="3200" dirty="0">
                <a:solidFill>
                  <a:schemeClr val="accent1">
                    <a:lumMod val="50000"/>
                  </a:schemeClr>
                </a:solidFill>
                <a:latin typeface="Times New Roman" panose="02020603050405020304" pitchFamily="18" charset="0"/>
                <a:cs typeface="Times New Roman" panose="02020603050405020304" pitchFamily="18" charset="0"/>
              </a:rPr>
              <a:t>-Llorens,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J.MoreraandRaimonJané</a:t>
            </a:r>
            <a:r>
              <a:rPr lang="en-IN" sz="3200" dirty="0">
                <a:solidFill>
                  <a:schemeClr val="accent1">
                    <a:lumMod val="50000"/>
                  </a:schemeClr>
                </a:solidFill>
                <a:latin typeface="Times New Roman" panose="02020603050405020304" pitchFamily="18" charset="0"/>
                <a:cs typeface="Times New Roman" panose="02020603050405020304" pitchFamily="18" charset="0"/>
              </a:rPr>
              <a:t>, Member, IEEE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NoninvasiveMeasurement</a:t>
            </a:r>
            <a:r>
              <a:rPr lang="en-IN" sz="3200" dirty="0">
                <a:solidFill>
                  <a:schemeClr val="accent1">
                    <a:lumMod val="50000"/>
                  </a:schemeClr>
                </a:solidFill>
                <a:latin typeface="Times New Roman" panose="02020603050405020304" pitchFamily="18" charset="0"/>
                <a:cs typeface="Times New Roman" panose="02020603050405020304" pitchFamily="18" charset="0"/>
              </a:rPr>
              <a:t> of Inspiratory Muscle Performance by means of Diaphragm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MuscleMechanomyographicSignals</a:t>
            </a:r>
            <a:r>
              <a:rPr lang="en-IN" sz="3200" dirty="0">
                <a:solidFill>
                  <a:schemeClr val="accent1">
                    <a:lumMod val="50000"/>
                  </a:schemeClr>
                </a:solidFill>
                <a:latin typeface="Times New Roman" panose="02020603050405020304" pitchFamily="18" charset="0"/>
                <a:cs typeface="Times New Roman" panose="02020603050405020304" pitchFamily="18" charset="0"/>
              </a:rPr>
              <a:t> in COPD patients during an Incremental Load Respiratory Test” 32nd Annual International Conference of the IEEE EMBS Buenos Aires, Argentina, August 31 - September 4, 2010.</a:t>
            </a:r>
          </a:p>
          <a:p>
            <a:pPr algn="just"/>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[5] FrancescoVicario* , Antonio Albanese, Nikolaos</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Karamolegkos</a:t>
            </a:r>
            <a:r>
              <a:rPr lang="en-IN" sz="3200" dirty="0">
                <a:solidFill>
                  <a:schemeClr val="accent1">
                    <a:lumMod val="50000"/>
                  </a:schemeClr>
                </a:solidFill>
                <a:latin typeface="Times New Roman" panose="02020603050405020304" pitchFamily="18" charset="0"/>
                <a:cs typeface="Times New Roman" panose="02020603050405020304" pitchFamily="18" charset="0"/>
              </a:rPr>
              <a:t>, Dong Wang¸ Adam</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Seiver</a:t>
            </a:r>
            <a:r>
              <a:rPr lang="en-IN" sz="3200" dirty="0">
                <a:solidFill>
                  <a:schemeClr val="accent1">
                    <a:lumMod val="50000"/>
                  </a:schemeClr>
                </a:solidFill>
                <a:latin typeface="Times New Roman" panose="02020603050405020304" pitchFamily="18" charset="0"/>
                <a:cs typeface="Times New Roman" panose="02020603050405020304" pitchFamily="18" charset="0"/>
              </a:rPr>
              <a:t>, and Nicolas W.</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Chbat</a:t>
            </a:r>
            <a:r>
              <a:rPr lang="en-IN" sz="3200" dirty="0">
                <a:solidFill>
                  <a:schemeClr val="accent1">
                    <a:lumMod val="50000"/>
                  </a:schemeClr>
                </a:solidFill>
                <a:latin typeface="Times New Roman" panose="02020603050405020304" pitchFamily="18" charset="0"/>
                <a:cs typeface="Times New Roman" panose="02020603050405020304" pitchFamily="18" charset="0"/>
              </a:rPr>
              <a:t>, Members, IEEE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Noninvasive</a:t>
            </a:r>
            <a:r>
              <a:rPr lang="en-IN" sz="3200" dirty="0">
                <a:solidFill>
                  <a:schemeClr val="accent1">
                    <a:lumMod val="50000"/>
                  </a:schemeClr>
                </a:solidFill>
                <a:latin typeface="Times New Roman" panose="02020603050405020304" pitchFamily="18" charset="0"/>
                <a:cs typeface="Times New Roman" panose="02020603050405020304" pitchFamily="18" charset="0"/>
              </a:rPr>
              <a:t>Estimation of Respiratory Mechanics in Spontaneously Breathing Ventilated Patients: A Constrained Optimization Approach”.</a:t>
            </a:r>
          </a:p>
          <a:p>
            <a:pPr algn="just"/>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[6] M. Li1 , S. Biswas2 , M. H. Nantz2 , R. M. Higashi2,3,4 and X. A. Fu*1 1</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Deapartment</a:t>
            </a:r>
            <a:r>
              <a:rPr lang="en-IN" sz="3200" dirty="0">
                <a:solidFill>
                  <a:schemeClr val="accent1">
                    <a:lumMod val="50000"/>
                  </a:schemeClr>
                </a:solidFill>
                <a:latin typeface="Times New Roman" panose="02020603050405020304" pitchFamily="18" charset="0"/>
                <a:cs typeface="Times New Roman" panose="02020603050405020304" pitchFamily="18" charset="0"/>
              </a:rPr>
              <a:t>of Chemical Engineering, 2 Department of Chemistry, 3</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Center</a:t>
            </a:r>
            <a:r>
              <a:rPr lang="en-IN" sz="3200" dirty="0">
                <a:solidFill>
                  <a:schemeClr val="accent1">
                    <a:lumMod val="50000"/>
                  </a:schemeClr>
                </a:solidFill>
                <a:latin typeface="Times New Roman" panose="02020603050405020304" pitchFamily="18" charset="0"/>
                <a:cs typeface="Times New Roman" panose="02020603050405020304" pitchFamily="18" charset="0"/>
              </a:rPr>
              <a:t>for Regulatory and Environmental Analytical Metabolomics (CREAM), and 4 James Graham Brown Cancer</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Center</a:t>
            </a:r>
            <a:r>
              <a:rPr lang="en-IN" sz="3200" dirty="0">
                <a:solidFill>
                  <a:schemeClr val="accent1">
                    <a:lumMod val="50000"/>
                  </a:schemeClr>
                </a:solidFill>
                <a:latin typeface="Times New Roman" panose="02020603050405020304" pitchFamily="18" charset="0"/>
                <a:cs typeface="Times New Roman" panose="02020603050405020304" pitchFamily="18" charset="0"/>
              </a:rPr>
              <a:t>University of Louisville, Kentucky, USA“A</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MicrofabricatedPreconcentrating</a:t>
            </a:r>
            <a:r>
              <a:rPr lang="en-IN" sz="3200" dirty="0">
                <a:solidFill>
                  <a:schemeClr val="accent1">
                    <a:lumMod val="50000"/>
                  </a:schemeClr>
                </a:solidFill>
                <a:latin typeface="Times New Roman" panose="02020603050405020304" pitchFamily="18" charset="0"/>
                <a:cs typeface="Times New Roman" panose="02020603050405020304" pitchFamily="18" charset="0"/>
              </a:rPr>
              <a:t>Device For Exhaled Breath Analysis”.</a:t>
            </a:r>
          </a:p>
          <a:p>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endParaRPr lang="en-IN" sz="3200" dirty="0">
              <a:solidFill>
                <a:schemeClr val="accent1">
                  <a:lumMod val="50000"/>
                </a:schemeClr>
              </a:solidFill>
            </a:endParaRPr>
          </a:p>
        </p:txBody>
      </p:sp>
    </p:spTree>
    <p:extLst>
      <p:ext uri="{BB962C8B-B14F-4D97-AF65-F5344CB8AC3E}">
        <p14:creationId xmlns:p14="http://schemas.microsoft.com/office/powerpoint/2010/main" val="402251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257300"/>
            <a:ext cx="17221200" cy="10679847"/>
          </a:xfrm>
          <a:prstGeom prst="rect">
            <a:avLst/>
          </a:prstGeom>
          <a:noFill/>
        </p:spPr>
        <p:txBody>
          <a:bodyPr wrap="square" rtlCol="0">
            <a:spAutoFit/>
          </a:bodyPr>
          <a:lstStyle/>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[7] </a:t>
            </a:r>
            <a:r>
              <a:rPr lang="en-IN" sz="3200" dirty="0" err="1">
                <a:solidFill>
                  <a:schemeClr val="accent1">
                    <a:lumMod val="50000"/>
                  </a:schemeClr>
                </a:solidFill>
              </a:rPr>
              <a:t>MonitaW</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ahengbam</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M.Sriram,TonjamGunendraSingh</a:t>
            </a:r>
            <a:r>
              <a:rPr lang="en-IN" sz="3200" dirty="0">
                <a:solidFill>
                  <a:schemeClr val="accent1">
                    <a:lumMod val="50000"/>
                  </a:schemeClr>
                </a:solidFill>
                <a:latin typeface="Times New Roman" panose="02020603050405020304" pitchFamily="18" charset="0"/>
                <a:cs typeface="Times New Roman" panose="02020603050405020304" pitchFamily="18" charset="0"/>
              </a:rPr>
              <a:t> “Deep Learning-based Early Lung Cancer Detection using Multi-Model Image Fusion Technique” 2023 2nd International Conference on Automation, Computing and Renewable Systems (ICACRS).</a:t>
            </a:r>
          </a:p>
          <a:p>
            <a:pPr algn="just"/>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[8]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SayyadaHajeraBegum</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MirzaIliyazBaig</a:t>
            </a:r>
            <a:r>
              <a:rPr lang="en-IN" sz="3200" dirty="0">
                <a:solidFill>
                  <a:schemeClr val="accent1">
                    <a:lumMod val="50000"/>
                  </a:schemeClr>
                </a:solidFill>
                <a:latin typeface="Times New Roman" panose="02020603050405020304" pitchFamily="18" charset="0"/>
                <a:cs typeface="Times New Roman" panose="02020603050405020304" pitchFamily="18" charset="0"/>
              </a:rPr>
              <a:t>, Mohammed Abbas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Hussain,Mohd</a:t>
            </a:r>
            <a:r>
              <a:rPr lang="en-IN" sz="3200" dirty="0">
                <a:solidFill>
                  <a:schemeClr val="accent1">
                    <a:lumMod val="50000"/>
                  </a:schemeClr>
                </a:solidFill>
                <a:latin typeface="Times New Roman" panose="02020603050405020304" pitchFamily="18" charset="0"/>
                <a:cs typeface="Times New Roman" panose="02020603050405020304" pitchFamily="18" charset="0"/>
              </a:rPr>
              <a:t>. Abdul</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Muqeet</a:t>
            </a:r>
            <a:r>
              <a:rPr lang="en-IN" sz="3200" dirty="0">
                <a:solidFill>
                  <a:schemeClr val="accent1">
                    <a:lumMod val="50000"/>
                  </a:schemeClr>
                </a:solidFill>
                <a:latin typeface="Times New Roman" panose="02020603050405020304" pitchFamily="18" charset="0"/>
                <a:cs typeface="Times New Roman" panose="02020603050405020304" pitchFamily="18" charset="0"/>
              </a:rPr>
              <a:t>“A Lightweight Deep Learning Model for Automatic Diagnosis of Lung Cancer” 2022 IEEE 2nd International Conference on Mobile Networks and Wireless Communications (ICMNWC).</a:t>
            </a:r>
          </a:p>
          <a:p>
            <a:pPr algn="just"/>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US" sz="3200" dirty="0">
                <a:solidFill>
                  <a:schemeClr val="accent1">
                    <a:lumMod val="50000"/>
                  </a:schemeClr>
                </a:solidFill>
                <a:latin typeface="Times New Roman" panose="02020603050405020304" pitchFamily="18" charset="0"/>
                <a:cs typeface="Times New Roman" panose="02020603050405020304" pitchFamily="18" charset="0"/>
              </a:rPr>
              <a:t>[9] </a:t>
            </a:r>
            <a:r>
              <a:rPr lang="en-US" sz="3200" dirty="0" err="1">
                <a:solidFill>
                  <a:schemeClr val="accent1">
                    <a:lumMod val="50000"/>
                  </a:schemeClr>
                </a:solidFill>
                <a:latin typeface="Times New Roman" panose="02020603050405020304" pitchFamily="18" charset="0"/>
                <a:cs typeface="Times New Roman" panose="02020603050405020304" pitchFamily="18" charset="0"/>
              </a:rPr>
              <a:t>YuxuanTian</a:t>
            </a:r>
            <a:r>
              <a:rPr lang="en-US" sz="3200" dirty="0">
                <a:solidFill>
                  <a:schemeClr val="accent1">
                    <a:lumMod val="50000"/>
                  </a:schemeClr>
                </a:solidFill>
                <a:latin typeface="Times New Roman" panose="02020603050405020304" pitchFamily="18" charset="0"/>
                <a:cs typeface="Times New Roman" panose="02020603050405020304" pitchFamily="18" charset="0"/>
              </a:rPr>
              <a:t> “Lung Function Decline Predicting Using </a:t>
            </a:r>
            <a:r>
              <a:rPr lang="en-US" sz="3200" dirty="0" err="1">
                <a:solidFill>
                  <a:schemeClr val="accent1">
                    <a:lumMod val="50000"/>
                  </a:schemeClr>
                </a:solidFill>
                <a:latin typeface="Times New Roman" panose="02020603050405020304" pitchFamily="18" charset="0"/>
                <a:cs typeface="Times New Roman" panose="02020603050405020304" pitchFamily="18" charset="0"/>
              </a:rPr>
              <a:t>ImprovedEfficientNet</a:t>
            </a:r>
            <a:r>
              <a:rPr lang="en-US" sz="3200" dirty="0">
                <a:solidFill>
                  <a:schemeClr val="accent1">
                    <a:lumMod val="50000"/>
                  </a:schemeClr>
                </a:solidFill>
                <a:latin typeface="Times New Roman" panose="02020603050405020304" pitchFamily="18" charset="0"/>
                <a:cs typeface="Times New Roman" panose="02020603050405020304" pitchFamily="18" charset="0"/>
              </a:rPr>
              <a:t>” 2022 7th International Conference on Intelligent Computing and Signal Processing (ICSP).</a:t>
            </a:r>
          </a:p>
          <a:p>
            <a:pPr algn="just"/>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IN" sz="3200" dirty="0">
                <a:solidFill>
                  <a:schemeClr val="accent1">
                    <a:lumMod val="50000"/>
                  </a:schemeClr>
                </a:solidFill>
                <a:latin typeface="Times New Roman" panose="02020603050405020304" pitchFamily="18" charset="0"/>
                <a:cs typeface="Times New Roman" panose="02020603050405020304" pitchFamily="18" charset="0"/>
              </a:rPr>
              <a:t>[10]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NajiKhosravan,UlasBagci</a:t>
            </a:r>
            <a:r>
              <a:rPr lang="en-IN" sz="3200" dirty="0">
                <a:solidFill>
                  <a:schemeClr val="accent1">
                    <a:lumMod val="50000"/>
                  </a:schemeClr>
                </a:solidFill>
                <a:latin typeface="Times New Roman" panose="02020603050405020304" pitchFamily="18" charset="0"/>
                <a:cs typeface="Times New Roman" panose="02020603050405020304" pitchFamily="18" charset="0"/>
              </a:rPr>
              <a:t>, University of Central Florida, Orlando, FL, USK “Semi-Supervised Multi Task Learning for Lung Cancer Diagnosis” 2018 40th Annual International Conference of the IEEE Engineering in Medicine and Biology Society (EMBC).</a:t>
            </a:r>
          </a:p>
          <a:p>
            <a:pPr algn="just"/>
            <a:endParaRPr lang="en-IN" sz="3200" dirty="0">
              <a:solidFill>
                <a:schemeClr val="accent1">
                  <a:lumMod val="50000"/>
                </a:schemeClr>
              </a:solidFill>
            </a:endParaRPr>
          </a:p>
          <a:p>
            <a:pPr algn="just"/>
            <a:r>
              <a:rPr lang="en-IN" sz="3200" dirty="0">
                <a:solidFill>
                  <a:schemeClr val="accent1">
                    <a:lumMod val="50000"/>
                  </a:schemeClr>
                </a:solidFill>
                <a:hlinkClick r:id="rId2"/>
              </a:rPr>
              <a:t>https://www.researchgate.net</a:t>
            </a:r>
            <a:endParaRPr lang="en-IN" sz="3200" dirty="0">
              <a:solidFill>
                <a:schemeClr val="accent1">
                  <a:lumMod val="50000"/>
                </a:schemeClr>
              </a:solidFill>
            </a:endParaRPr>
          </a:p>
          <a:p>
            <a:pPr algn="just"/>
            <a:r>
              <a:rPr lang="en-IN" sz="3200" dirty="0">
                <a:solidFill>
                  <a:schemeClr val="accent1">
                    <a:lumMod val="50000"/>
                  </a:schemeClr>
                </a:solidFill>
                <a:hlinkClick r:id="rId3"/>
              </a:rPr>
              <a:t>https://www.geeksforgeeks.org/deep-learning-tutorial/</a:t>
            </a:r>
            <a:endParaRPr lang="en-IN" sz="3200" dirty="0">
              <a:solidFill>
                <a:schemeClr val="accent1">
                  <a:lumMod val="50000"/>
                </a:schemeClr>
              </a:solidFill>
            </a:endParaRPr>
          </a:p>
          <a:p>
            <a:pPr algn="just"/>
            <a:endParaRPr lang="en-IN" sz="3200" dirty="0">
              <a:solidFill>
                <a:schemeClr val="accent1">
                  <a:lumMod val="50000"/>
                </a:schemeClr>
              </a:solidFill>
            </a:endParaRPr>
          </a:p>
          <a:p>
            <a:pPr>
              <a:lnSpc>
                <a:spcPct val="150000"/>
              </a:lnSpc>
            </a:pPr>
            <a:endParaRPr lang="en-US" sz="3200" dirty="0">
              <a:solidFill>
                <a:schemeClr val="accent1">
                  <a:lumMod val="50000"/>
                </a:schemeClr>
              </a:solidFill>
            </a:endParaRPr>
          </a:p>
          <a:p>
            <a:endParaRPr lang="en-US" sz="3200" dirty="0">
              <a:solidFill>
                <a:schemeClr val="accent1">
                  <a:lumMod val="50000"/>
                </a:schemeClr>
              </a:solidFill>
            </a:endParaRPr>
          </a:p>
          <a:p>
            <a:endParaRPr lang="en-IN" sz="3200" dirty="0">
              <a:solidFill>
                <a:schemeClr val="accent1">
                  <a:lumMod val="50000"/>
                </a:schemeClr>
              </a:solidFill>
            </a:endParaRPr>
          </a:p>
        </p:txBody>
      </p:sp>
    </p:spTree>
    <p:extLst>
      <p:ext uri="{BB962C8B-B14F-4D97-AF65-F5344CB8AC3E}">
        <p14:creationId xmlns:p14="http://schemas.microsoft.com/office/powerpoint/2010/main" val="2313166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57600" y="3754015"/>
            <a:ext cx="11010318" cy="2080700"/>
          </a:xfrm>
          <a:prstGeom prst="rect">
            <a:avLst/>
          </a:prstGeom>
        </p:spPr>
        <p:txBody>
          <a:bodyPr wrap="square" lIns="0" tIns="0" rIns="0" bIns="0" rtlCol="0" anchor="t">
            <a:spAutoFit/>
          </a:bodyPr>
          <a:lstStyle/>
          <a:p>
            <a:pPr marL="0" lvl="0" indent="0" algn="ctr">
              <a:lnSpc>
                <a:spcPts val="17090"/>
              </a:lnSpc>
            </a:pPr>
            <a:r>
              <a:rPr lang="en-US" sz="12207" b="1" i="1" dirty="0">
                <a:solidFill>
                  <a:srgbClr val="2D3880"/>
                </a:solidFill>
                <a:latin typeface="Cormorant Garamond Bold Italics"/>
                <a:ea typeface="Cormorant Garamond Bold Italics"/>
                <a:cs typeface="Cormorant Garamond Bold Italics"/>
                <a:sym typeface="Cormorant Garamond Bold Italics"/>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219200" y="419100"/>
            <a:ext cx="9088129" cy="1101712"/>
          </a:xfrm>
          <a:prstGeom prst="rect">
            <a:avLst/>
          </a:prstGeom>
        </p:spPr>
        <p:txBody>
          <a:bodyPr lIns="0" tIns="0" rIns="0" bIns="0" rtlCol="0" anchor="t">
            <a:spAutoFit/>
          </a:bodyPr>
          <a:lstStyle/>
          <a:p>
            <a:pPr marL="0" lvl="0" indent="0" algn="l">
              <a:lnSpc>
                <a:spcPts val="8750"/>
              </a:lnSpc>
            </a:pPr>
            <a:r>
              <a:rPr lang="en-US" sz="7000" b="1" i="1" u="sng" dirty="0">
                <a:solidFill>
                  <a:srgbClr val="2D3880"/>
                </a:solidFill>
                <a:latin typeface="Cormorant Garamond Bold Italics" charset="0"/>
                <a:ea typeface="Cormorant Garamond Bold"/>
                <a:cs typeface="Cormorant Garamond Bold"/>
                <a:sym typeface="Cormorant Garamond Bold"/>
              </a:rPr>
              <a:t>Abstract:</a:t>
            </a:r>
          </a:p>
        </p:txBody>
      </p:sp>
      <p:sp>
        <p:nvSpPr>
          <p:cNvPr id="5" name="TextBox 5"/>
          <p:cNvSpPr txBox="1"/>
          <p:nvPr/>
        </p:nvSpPr>
        <p:spPr>
          <a:xfrm>
            <a:off x="914400" y="1857664"/>
            <a:ext cx="16611600" cy="7310335"/>
          </a:xfrm>
          <a:prstGeom prst="rect">
            <a:avLst/>
          </a:prstGeom>
        </p:spPr>
        <p:txBody>
          <a:bodyPr wrap="square" lIns="0" tIns="0" rIns="0" bIns="0" rtlCol="0" anchor="t">
            <a:spAutoFit/>
          </a:bodyPr>
          <a:lstStyle/>
          <a:p>
            <a:pPr marL="824229" lvl="1" indent="-457200" algn="just">
              <a:lnSpc>
                <a:spcPct val="150000"/>
              </a:lnSpc>
              <a:buFont typeface="Arial"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This project presents an approach utilizing both traditional machine learning (ML) and deep learning (DL) models to classify human breathing patterns—normal, shallow, and deep—through image-based analysis of breath condensation on cold surfaces.</a:t>
            </a:r>
          </a:p>
          <a:p>
            <a:pPr marL="824229" lvl="1" indent="-457200" algn="just">
              <a:lnSpc>
                <a:spcPct val="150000"/>
              </a:lnSpc>
              <a:buFont typeface="Arial"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Traditional ML models were trained using statistical features such as mean intensity, texture variation, and condensation area. </a:t>
            </a:r>
          </a:p>
          <a:p>
            <a:pPr marL="824229" lvl="1" indent="-457200" algn="just">
              <a:lnSpc>
                <a:spcPct val="150000"/>
              </a:lnSpc>
              <a:buFont typeface="Arial"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A series of deep learning models—including a custom Convolutional Neural Network (CNN) and state-of-the-art transfer learning architectures like MobileNetV2, InceptionV3, ResNet50, and EfficientNetB0—were trained on raw image data.</a:t>
            </a:r>
          </a:p>
          <a:p>
            <a:pPr marL="824229" lvl="1" indent="-457200" algn="just">
              <a:lnSpc>
                <a:spcPct val="150000"/>
              </a:lnSpc>
              <a:buFont typeface="Arial" pitchFamily="34" charset="0"/>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This project highlights the potential of image-based breathomics for scalable, contactless respiratory monitoring applications in clinical and home settings.</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381000" y="177997"/>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447800" y="236206"/>
            <a:ext cx="14855402" cy="1383327"/>
          </a:xfrm>
          <a:prstGeom prst="rect">
            <a:avLst/>
          </a:prstGeom>
        </p:spPr>
        <p:txBody>
          <a:bodyPr lIns="0" tIns="0" rIns="0" bIns="0" rtlCol="0" anchor="t">
            <a:spAutoFit/>
          </a:bodyPr>
          <a:lstStyle/>
          <a:p>
            <a:pPr marL="0" lvl="0" indent="0">
              <a:lnSpc>
                <a:spcPct val="150000"/>
              </a:lnSpc>
              <a:spcBef>
                <a:spcPct val="0"/>
              </a:spcBef>
            </a:pPr>
            <a:r>
              <a:rPr lang="en-US" sz="6600" b="1" i="1" u="sng" dirty="0">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5" name="TextBox 5"/>
          <p:cNvSpPr txBox="1"/>
          <p:nvPr/>
        </p:nvSpPr>
        <p:spPr>
          <a:xfrm>
            <a:off x="914125" y="2019300"/>
            <a:ext cx="16459750" cy="5833007"/>
          </a:xfrm>
          <a:prstGeom prst="rect">
            <a:avLst/>
          </a:prstGeom>
        </p:spPr>
        <p:txBody>
          <a:bodyPr lIns="0" tIns="0" rIns="0" bIns="0" rtlCol="0" anchor="t">
            <a:spAutoFit/>
          </a:bodyPr>
          <a:lstStyle/>
          <a:p>
            <a:pPr marL="734059" lvl="1" indent="-367030" algn="just">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The field of breathomics aims to use the information of </a:t>
            </a:r>
            <a:r>
              <a:rPr lang="en-US" sz="3200" dirty="0" err="1">
                <a:solidFill>
                  <a:schemeClr val="tx2">
                    <a:lumMod val="75000"/>
                  </a:schemeClr>
                </a:solidFill>
                <a:latin typeface="Times New Roman" panose="02020603050405020304" pitchFamily="18" charset="0"/>
                <a:cs typeface="Times New Roman" panose="02020603050405020304" pitchFamily="18" charset="0"/>
              </a:rPr>
              <a:t>VoCs</a:t>
            </a:r>
            <a:r>
              <a:rPr lang="en-US" sz="3200" dirty="0">
                <a:solidFill>
                  <a:schemeClr val="tx2">
                    <a:lumMod val="75000"/>
                  </a:schemeClr>
                </a:solidFill>
                <a:latin typeface="Times New Roman" panose="02020603050405020304" pitchFamily="18" charset="0"/>
                <a:cs typeface="Times New Roman" panose="02020603050405020304" pitchFamily="18" charset="0"/>
              </a:rPr>
              <a:t> for non-invasive diagnostics and continuous health monitoring.</a:t>
            </a:r>
          </a:p>
          <a:p>
            <a:pPr marL="734059" lvl="1" indent="-367030" algn="just">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 Recent research has introduced visual breath analysis as an alternative, wherein breath condensation patterns formed on cold surfaces are captured and </a:t>
            </a:r>
            <a:r>
              <a:rPr lang="en-US" sz="3200" dirty="0" err="1">
                <a:solidFill>
                  <a:schemeClr val="tx2">
                    <a:lumMod val="75000"/>
                  </a:schemeClr>
                </a:solidFill>
                <a:latin typeface="Times New Roman" panose="02020603050405020304" pitchFamily="18" charset="0"/>
                <a:cs typeface="Times New Roman" panose="02020603050405020304" pitchFamily="18" charset="0"/>
              </a:rPr>
              <a:t>analysed</a:t>
            </a:r>
            <a:r>
              <a:rPr lang="en-US" sz="3200" dirty="0">
                <a:solidFill>
                  <a:schemeClr val="tx2">
                    <a:lumMod val="75000"/>
                  </a:schemeClr>
                </a:solidFill>
                <a:latin typeface="Times New Roman" panose="02020603050405020304" pitchFamily="18" charset="0"/>
                <a:cs typeface="Times New Roman" panose="02020603050405020304" pitchFamily="18" charset="0"/>
              </a:rPr>
              <a:t>.</a:t>
            </a:r>
          </a:p>
          <a:p>
            <a:pPr marL="734059" lvl="1" indent="-367030" algn="just">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Unlike chemical sensors, this method is non-contact, cost-effective, and potentially deployable in everyday environments.</a:t>
            </a:r>
          </a:p>
          <a:p>
            <a:pPr marL="734059" lvl="1" indent="-367030" algn="just">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The ML and DL models are evaluated under various conditions, including increased data complexity and real-world noise, to test their robustness and adaptability.</a:t>
            </a:r>
            <a:endParaRPr lang="en-US" sz="3200" dirty="0">
              <a:solidFill>
                <a:srgbClr val="153969"/>
              </a:solidFill>
              <a:latin typeface="Times New Roman" panose="02020603050405020304" pitchFamily="18" charset="0"/>
              <a:ea typeface="Canva Sans"/>
              <a:cs typeface="Times New Roman" panose="02020603050405020304" pitchFamily="18" charset="0"/>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0600" y="419100"/>
            <a:ext cx="14315990"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Problem Statement:</a:t>
            </a:r>
          </a:p>
        </p:txBody>
      </p:sp>
      <p:sp>
        <p:nvSpPr>
          <p:cNvPr id="4" name="TextBox 4"/>
          <p:cNvSpPr txBox="1"/>
          <p:nvPr/>
        </p:nvSpPr>
        <p:spPr>
          <a:xfrm>
            <a:off x="609600" y="2095500"/>
            <a:ext cx="16795588" cy="6647974"/>
          </a:xfrm>
          <a:prstGeom prst="rect">
            <a:avLst/>
          </a:prstGeom>
        </p:spPr>
        <p:txBody>
          <a:bodyPr lIns="0" tIns="0" rIns="0" bIns="0" rtlCol="0" anchor="t">
            <a:spAutoFit/>
          </a:bodyPr>
          <a:lstStyle/>
          <a:p>
            <a:pPr marL="690881" lvl="1" indent="-345440" algn="just">
              <a:lnSpc>
                <a:spcPct val="150000"/>
              </a:lnSpc>
              <a:buFont typeface="Arial"/>
              <a:buChar char="•"/>
            </a:pPr>
            <a:r>
              <a:rPr lang="en-GB" sz="3600" dirty="0">
                <a:solidFill>
                  <a:srgbClr val="153969"/>
                </a:solidFill>
                <a:latin typeface="Times New Roman" panose="02020603050405020304" pitchFamily="18" charset="0"/>
                <a:ea typeface="Canva Sans"/>
                <a:cs typeface="Times New Roman" panose="02020603050405020304" pitchFamily="18" charset="0"/>
                <a:sym typeface="Canva Sans"/>
              </a:rPr>
              <a:t>Traditional breath analysis methodsareoften expensive, time-consuming, and require specialized equipment, making them inaccessible for real-time and home-based respiratory health monitoring.</a:t>
            </a:r>
          </a:p>
          <a:p>
            <a:pPr marL="690881" lvl="1" indent="-345440" algn="just">
              <a:lnSpc>
                <a:spcPct val="150000"/>
              </a:lnSpc>
              <a:buFont typeface="Arial"/>
              <a:buChar char="•"/>
            </a:pPr>
            <a:r>
              <a:rPr lang="en-GB" sz="3600" dirty="0">
                <a:solidFill>
                  <a:srgbClr val="153969"/>
                </a:solidFill>
                <a:latin typeface="Times New Roman" panose="02020603050405020304" pitchFamily="18" charset="0"/>
                <a:ea typeface="Canva Sans"/>
                <a:cs typeface="Times New Roman" panose="02020603050405020304" pitchFamily="18" charset="0"/>
                <a:sym typeface="Canva Sans"/>
              </a:rPr>
              <a:t>This project proposes an image-based breathomics system using ML &amp; DL and image processing techniques to detect, track, and </a:t>
            </a:r>
            <a:r>
              <a:rPr lang="en-GB" sz="3600" dirty="0" err="1">
                <a:solidFill>
                  <a:srgbClr val="153969"/>
                </a:solidFill>
                <a:latin typeface="Times New Roman" panose="02020603050405020304" pitchFamily="18" charset="0"/>
                <a:ea typeface="Canva Sans"/>
                <a:cs typeface="Times New Roman" panose="02020603050405020304" pitchFamily="18" charset="0"/>
                <a:sym typeface="Canva Sans"/>
              </a:rPr>
              <a:t>analyze</a:t>
            </a:r>
            <a:r>
              <a:rPr lang="en-GB" sz="3600" dirty="0">
                <a:solidFill>
                  <a:srgbClr val="153969"/>
                </a:solidFill>
                <a:latin typeface="Times New Roman" panose="02020603050405020304" pitchFamily="18" charset="0"/>
                <a:ea typeface="Canva Sans"/>
                <a:cs typeface="Times New Roman" panose="02020603050405020304" pitchFamily="18" charset="0"/>
                <a:sym typeface="Canva Sans"/>
              </a:rPr>
              <a:t> breath condensation patterns.</a:t>
            </a:r>
          </a:p>
          <a:p>
            <a:pPr marL="690881" lvl="1" indent="-345440" algn="just">
              <a:lnSpc>
                <a:spcPct val="150000"/>
              </a:lnSpc>
              <a:buFont typeface="Arial"/>
              <a:buChar char="•"/>
            </a:pPr>
            <a:r>
              <a:rPr lang="en-GB" sz="3600" dirty="0">
                <a:solidFill>
                  <a:srgbClr val="153969"/>
                </a:solidFill>
                <a:latin typeface="Times New Roman" panose="02020603050405020304" pitchFamily="18" charset="0"/>
                <a:ea typeface="Canva Sans"/>
                <a:cs typeface="Times New Roman" panose="02020603050405020304" pitchFamily="18" charset="0"/>
                <a:sym typeface="Canva Sans"/>
              </a:rPr>
              <a:t>By extracting key features such as breath spread, condensation intensity, and inhalation-exhalation cycles, the system aims to provide a simple, low-cost, and effective solution for respiratory health monitoring without requiring IoT connectivity.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0600" y="723900"/>
            <a:ext cx="14315990"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Aim and Objectives:</a:t>
            </a:r>
          </a:p>
        </p:txBody>
      </p:sp>
      <p:sp>
        <p:nvSpPr>
          <p:cNvPr id="4" name="TextBox 4"/>
          <p:cNvSpPr txBox="1"/>
          <p:nvPr/>
        </p:nvSpPr>
        <p:spPr>
          <a:xfrm>
            <a:off x="609600" y="2169986"/>
            <a:ext cx="16795588" cy="6548396"/>
          </a:xfrm>
          <a:prstGeom prst="rect">
            <a:avLst/>
          </a:prstGeom>
        </p:spPr>
        <p:txBody>
          <a:bodyPr lIns="0" tIns="0" rIns="0" bIns="0" rtlCol="0" anchor="t">
            <a:spAutoFit/>
          </a:bodyPr>
          <a:lstStyle/>
          <a:p>
            <a:pPr marL="690881" lvl="1" indent="-345440" algn="just">
              <a:lnSpc>
                <a:spcPct val="150000"/>
              </a:lnSpc>
              <a:buFont typeface="Arial"/>
              <a:buChar char="•"/>
            </a:pPr>
            <a:r>
              <a:rPr lang="en-US" sz="3600" dirty="0">
                <a:solidFill>
                  <a:schemeClr val="tx2">
                    <a:lumMod val="75000"/>
                  </a:schemeClr>
                </a:solidFill>
                <a:latin typeface="Times New Roman" panose="02020603050405020304" pitchFamily="18" charset="0"/>
                <a:cs typeface="Times New Roman" panose="02020603050405020304" pitchFamily="18" charset="0"/>
              </a:rPr>
              <a:t>To design and implement an AI based diagnostic system using breathomics image data for accurate classification and early detection of lung diseases.</a:t>
            </a:r>
          </a:p>
          <a:p>
            <a:pPr marL="690881" lvl="1" indent="-345440" algn="just">
              <a:lnSpc>
                <a:spcPct val="150000"/>
              </a:lnSpc>
              <a:buFont typeface="Arial"/>
              <a:buChar char="•"/>
            </a:pPr>
            <a:r>
              <a:rPr lang="en-US" sz="3600" dirty="0">
                <a:solidFill>
                  <a:schemeClr val="tx2">
                    <a:lumMod val="75000"/>
                  </a:schemeClr>
                </a:solidFill>
                <a:latin typeface="Times New Roman" panose="02020603050405020304" pitchFamily="18" charset="0"/>
                <a:cs typeface="Times New Roman" panose="02020603050405020304" pitchFamily="18" charset="0"/>
              </a:rPr>
              <a:t>To implement and compare multiple deep learning models &amp; machine learning models.</a:t>
            </a:r>
            <a:endParaRPr lang="en-GB" sz="3600" dirty="0">
              <a:solidFill>
                <a:schemeClr val="tx2">
                  <a:lumMod val="75000"/>
                </a:schemeClr>
              </a:solidFill>
              <a:latin typeface="Times New Roman" panose="02020603050405020304" pitchFamily="18" charset="0"/>
              <a:ea typeface="Canva Sans"/>
              <a:cs typeface="Times New Roman" panose="02020603050405020304" pitchFamily="18" charset="0"/>
              <a:sym typeface="Canva Sans"/>
            </a:endParaRPr>
          </a:p>
          <a:p>
            <a:pPr marL="690881" lvl="1" indent="-345440" algn="just">
              <a:lnSpc>
                <a:spcPct val="150000"/>
              </a:lnSpc>
              <a:buFont typeface="Arial"/>
              <a:buChar char="•"/>
            </a:pPr>
            <a:r>
              <a:rPr lang="en-US" sz="3600" dirty="0">
                <a:solidFill>
                  <a:schemeClr val="tx2">
                    <a:lumMod val="75000"/>
                  </a:schemeClr>
                </a:solidFill>
                <a:latin typeface="Times New Roman" panose="02020603050405020304" pitchFamily="18" charset="0"/>
                <a:cs typeface="Times New Roman" panose="02020603050405020304" pitchFamily="18" charset="0"/>
              </a:rPr>
              <a:t>To analyze model performance under progressive data inclusion by training and testing with varying proportions .</a:t>
            </a:r>
          </a:p>
          <a:p>
            <a:pPr marL="690881" lvl="1" indent="-345440" algn="just">
              <a:lnSpc>
                <a:spcPct val="150000"/>
              </a:lnSpc>
              <a:buFont typeface="Arial"/>
              <a:buChar char="•"/>
            </a:pPr>
            <a:r>
              <a:rPr lang="en-US" sz="3600" dirty="0">
                <a:solidFill>
                  <a:schemeClr val="tx2">
                    <a:lumMod val="75000"/>
                  </a:schemeClr>
                </a:solidFill>
                <a:latin typeface="Times New Roman" panose="02020603050405020304" pitchFamily="18" charset="0"/>
                <a:cs typeface="Times New Roman" panose="02020603050405020304" pitchFamily="18" charset="0"/>
              </a:rPr>
              <a:t>To evaluate the system’s performance.</a:t>
            </a:r>
          </a:p>
          <a:p>
            <a:pPr marL="690881" lvl="1" indent="-345440" algn="just">
              <a:lnSpc>
                <a:spcPct val="150000"/>
              </a:lnSpc>
              <a:buFont typeface="Arial"/>
              <a:buChar char="•"/>
            </a:pPr>
            <a:r>
              <a:rPr lang="en-US" sz="3600" dirty="0">
                <a:solidFill>
                  <a:schemeClr val="tx2">
                    <a:lumMod val="75000"/>
                  </a:schemeClr>
                </a:solidFill>
                <a:latin typeface="Times New Roman" panose="02020603050405020304" pitchFamily="18" charset="0"/>
                <a:cs typeface="Times New Roman" panose="02020603050405020304" pitchFamily="18" charset="0"/>
              </a:rPr>
              <a:t>To build a scalable and interpretable pipeline for potential real-world deployment in early detection of lung diseases.</a:t>
            </a:r>
            <a:endParaRPr lang="en-GB" sz="3600" dirty="0">
              <a:solidFill>
                <a:schemeClr val="tx2">
                  <a:lumMod val="75000"/>
                </a:schemeClr>
              </a:solidFill>
              <a:latin typeface="Times New Roman" panose="02020603050405020304" pitchFamily="18" charset="0"/>
              <a:ea typeface="Canva Sans"/>
              <a:cs typeface="Times New Roman" panose="02020603050405020304" pitchFamily="18" charset="0"/>
              <a:sym typeface="Canva Sans"/>
            </a:endParaRPr>
          </a:p>
        </p:txBody>
      </p:sp>
    </p:spTree>
    <p:extLst>
      <p:ext uri="{BB962C8B-B14F-4D97-AF65-F5344CB8AC3E}">
        <p14:creationId xmlns:p14="http://schemas.microsoft.com/office/powerpoint/2010/main" val="7406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675978" y="2663378"/>
            <a:ext cx="627996" cy="530656"/>
          </a:xfrm>
          <a:custGeom>
            <a:avLst/>
            <a:gdLst/>
            <a:ahLst/>
            <a:cxnLst/>
            <a:rect l="l" t="t" r="r" b="b"/>
            <a:pathLst>
              <a:path w="627996" h="530656">
                <a:moveTo>
                  <a:pt x="0" y="0"/>
                </a:moveTo>
                <a:lnTo>
                  <a:pt x="627995" y="0"/>
                </a:lnTo>
                <a:lnTo>
                  <a:pt x="627995" y="530656"/>
                </a:lnTo>
                <a:lnTo>
                  <a:pt x="0" y="530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sp>
        <p:nvSpPr>
          <p:cNvPr id="4" name="Freeform 4"/>
          <p:cNvSpPr/>
          <p:nvPr/>
        </p:nvSpPr>
        <p:spPr>
          <a:xfrm>
            <a:off x="8675978" y="3639374"/>
            <a:ext cx="627996" cy="627996"/>
          </a:xfrm>
          <a:custGeom>
            <a:avLst/>
            <a:gdLst/>
            <a:ahLst/>
            <a:cxnLst/>
            <a:rect l="l" t="t" r="r" b="b"/>
            <a:pathLst>
              <a:path w="627996" h="627996">
                <a:moveTo>
                  <a:pt x="0" y="0"/>
                </a:moveTo>
                <a:lnTo>
                  <a:pt x="627995" y="0"/>
                </a:lnTo>
                <a:lnTo>
                  <a:pt x="627995" y="627995"/>
                </a:lnTo>
                <a:lnTo>
                  <a:pt x="0" y="627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5" name="Freeform 5"/>
          <p:cNvSpPr/>
          <p:nvPr/>
        </p:nvSpPr>
        <p:spPr>
          <a:xfrm>
            <a:off x="8701372" y="4789057"/>
            <a:ext cx="602602" cy="602602"/>
          </a:xfrm>
          <a:custGeom>
            <a:avLst/>
            <a:gdLst/>
            <a:ahLst/>
            <a:cxnLst/>
            <a:rect l="l" t="t" r="r" b="b"/>
            <a:pathLst>
              <a:path w="602602" h="602602">
                <a:moveTo>
                  <a:pt x="0" y="0"/>
                </a:moveTo>
                <a:lnTo>
                  <a:pt x="602601" y="0"/>
                </a:lnTo>
                <a:lnTo>
                  <a:pt x="602601" y="602602"/>
                </a:lnTo>
                <a:lnTo>
                  <a:pt x="0" y="602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a:p>
        </p:txBody>
      </p:sp>
      <p:sp>
        <p:nvSpPr>
          <p:cNvPr id="6" name="Freeform 6"/>
          <p:cNvSpPr/>
          <p:nvPr/>
        </p:nvSpPr>
        <p:spPr>
          <a:xfrm>
            <a:off x="8566875" y="6024325"/>
            <a:ext cx="846201" cy="478488"/>
          </a:xfrm>
          <a:custGeom>
            <a:avLst/>
            <a:gdLst/>
            <a:ahLst/>
            <a:cxnLst/>
            <a:rect l="l" t="t" r="r" b="b"/>
            <a:pathLst>
              <a:path w="846201" h="478488">
                <a:moveTo>
                  <a:pt x="0" y="0"/>
                </a:moveTo>
                <a:lnTo>
                  <a:pt x="846201" y="0"/>
                </a:lnTo>
                <a:lnTo>
                  <a:pt x="846201" y="478488"/>
                </a:lnTo>
                <a:lnTo>
                  <a:pt x="0" y="4784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a:p>
        </p:txBody>
      </p:sp>
      <p:sp>
        <p:nvSpPr>
          <p:cNvPr id="7" name="Freeform 7"/>
          <p:cNvSpPr/>
          <p:nvPr/>
        </p:nvSpPr>
        <p:spPr>
          <a:xfrm rot="5400000">
            <a:off x="6096806" y="4670003"/>
            <a:ext cx="4793742" cy="211045"/>
          </a:xfrm>
          <a:custGeom>
            <a:avLst/>
            <a:gdLst/>
            <a:ahLst/>
            <a:cxnLst/>
            <a:rect l="l" t="t" r="r" b="b"/>
            <a:pathLst>
              <a:path w="4793742" h="211045">
                <a:moveTo>
                  <a:pt x="0" y="0"/>
                </a:moveTo>
                <a:lnTo>
                  <a:pt x="4793742" y="0"/>
                </a:lnTo>
                <a:lnTo>
                  <a:pt x="4793742" y="211045"/>
                </a:lnTo>
                <a:lnTo>
                  <a:pt x="0" y="211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a:p>
        </p:txBody>
      </p:sp>
      <p:sp>
        <p:nvSpPr>
          <p:cNvPr id="8" name="TextBox 8"/>
          <p:cNvSpPr txBox="1"/>
          <p:nvPr/>
        </p:nvSpPr>
        <p:spPr>
          <a:xfrm>
            <a:off x="639833" y="895350"/>
            <a:ext cx="11593731"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Scope:</a:t>
            </a:r>
          </a:p>
        </p:txBody>
      </p:sp>
      <p:sp>
        <p:nvSpPr>
          <p:cNvPr id="9" name="TextBox 9"/>
          <p:cNvSpPr txBox="1"/>
          <p:nvPr/>
        </p:nvSpPr>
        <p:spPr>
          <a:xfrm>
            <a:off x="1028700" y="2539553"/>
            <a:ext cx="5320224" cy="485775"/>
          </a:xfrm>
          <a:prstGeom prst="rect">
            <a:avLst/>
          </a:prstGeom>
        </p:spPr>
        <p:txBody>
          <a:bodyPr lIns="0" tIns="0" rIns="0" bIns="0" rtlCol="0" anchor="t">
            <a:spAutoFit/>
          </a:bodyPr>
          <a:lstStyle/>
          <a:p>
            <a:pPr marL="0" lvl="0" indent="0" algn="l">
              <a:lnSpc>
                <a:spcPts val="4079"/>
              </a:lnSpc>
            </a:pPr>
            <a:endParaRPr/>
          </a:p>
        </p:txBody>
      </p:sp>
      <p:sp>
        <p:nvSpPr>
          <p:cNvPr id="10" name="TextBox 10"/>
          <p:cNvSpPr txBox="1"/>
          <p:nvPr/>
        </p:nvSpPr>
        <p:spPr>
          <a:xfrm>
            <a:off x="9481081" y="2601693"/>
            <a:ext cx="7663919" cy="599780"/>
          </a:xfrm>
          <a:prstGeom prst="rect">
            <a:avLst/>
          </a:prstGeom>
        </p:spPr>
        <p:txBody>
          <a:bodyPr wrap="square" lIns="0" tIns="0" rIns="0" bIns="0" rtlCol="0" anchor="t">
            <a:spAutoFit/>
          </a:bodyPr>
          <a:lstStyle/>
          <a:p>
            <a:pPr>
              <a:lnSpc>
                <a:spcPts val="5091"/>
              </a:lnSpc>
            </a:pPr>
            <a:r>
              <a:rPr lang="en-GB" sz="3636" dirty="0">
                <a:solidFill>
                  <a:srgbClr val="153969"/>
                </a:solidFill>
                <a:latin typeface="Times New Roman" panose="02020603050405020304" pitchFamily="18" charset="0"/>
                <a:ea typeface="Canva Sans"/>
                <a:cs typeface="Times New Roman" panose="02020603050405020304" pitchFamily="18" charset="0"/>
                <a:sym typeface="Canva Sans"/>
              </a:rPr>
              <a:t>Advancements in ImageProcessing</a:t>
            </a:r>
            <a:endParaRPr lang="en-US" sz="3636" dirty="0">
              <a:solidFill>
                <a:srgbClr val="153969"/>
              </a:solidFill>
              <a:latin typeface="Times New Roman" panose="02020603050405020304" pitchFamily="18" charset="0"/>
              <a:ea typeface="Canva Sans"/>
              <a:cs typeface="Times New Roman" panose="02020603050405020304" pitchFamily="18" charset="0"/>
              <a:sym typeface="Canva Sans"/>
            </a:endParaRPr>
          </a:p>
        </p:txBody>
      </p:sp>
      <p:sp>
        <p:nvSpPr>
          <p:cNvPr id="11" name="TextBox 11"/>
          <p:cNvSpPr txBox="1"/>
          <p:nvPr/>
        </p:nvSpPr>
        <p:spPr>
          <a:xfrm>
            <a:off x="480111" y="2334572"/>
            <a:ext cx="7679392" cy="4308872"/>
          </a:xfrm>
          <a:prstGeom prst="rect">
            <a:avLst/>
          </a:prstGeom>
        </p:spPr>
        <p:txBody>
          <a:bodyPr lIns="0" tIns="0" rIns="0" bIns="0" rtlCol="0" anchor="t">
            <a:spAutoFit/>
          </a:bodyPr>
          <a:lstStyle/>
          <a:p>
            <a:pPr algn="just">
              <a:lnSpc>
                <a:spcPts val="4759"/>
              </a:lnSpc>
            </a:pPr>
            <a:r>
              <a:rPr lang="en-GB" sz="3200" dirty="0">
                <a:solidFill>
                  <a:srgbClr val="153969"/>
                </a:solidFill>
                <a:latin typeface="Times New Roman" panose="02020603050405020304" pitchFamily="18" charset="0"/>
                <a:ea typeface="Canva Sans"/>
                <a:cs typeface="Times New Roman" panose="02020603050405020304" pitchFamily="18" charset="0"/>
                <a:sym typeface="Canva Sans"/>
              </a:rPr>
              <a:t>This project focuses on </a:t>
            </a:r>
            <a:r>
              <a:rPr lang="en-GB" sz="3200" dirty="0" err="1">
                <a:solidFill>
                  <a:srgbClr val="153969"/>
                </a:solidFill>
                <a:latin typeface="Times New Roman" panose="02020603050405020304" pitchFamily="18" charset="0"/>
                <a:ea typeface="Canva Sans"/>
                <a:cs typeface="Times New Roman" panose="02020603050405020304" pitchFamily="18" charset="0"/>
                <a:sym typeface="Canva Sans"/>
              </a:rPr>
              <a:t>analyzing</a:t>
            </a:r>
            <a:r>
              <a:rPr lang="en-GB" sz="3200" dirty="0">
                <a:solidFill>
                  <a:srgbClr val="153969"/>
                </a:solidFill>
                <a:latin typeface="Times New Roman" panose="02020603050405020304" pitchFamily="18" charset="0"/>
                <a:ea typeface="Canva Sans"/>
                <a:cs typeface="Times New Roman" panose="02020603050405020304" pitchFamily="18" charset="0"/>
                <a:sym typeface="Canva Sans"/>
              </a:rPr>
              <a:t> breathing patterns using image processing and algorithms to detect and classify breath-based biomarkers. It aims to develop a non-invasive, low-cost, and real-time diagnostic tool by studying breath condensation patterns and respiration dynamics.</a:t>
            </a:r>
            <a:endParaRPr lang="en-US" sz="3399" dirty="0">
              <a:solidFill>
                <a:srgbClr val="153969"/>
              </a:solidFill>
              <a:latin typeface="Times New Roman" panose="02020603050405020304" pitchFamily="18" charset="0"/>
              <a:ea typeface="Canva Sans"/>
              <a:cs typeface="Times New Roman" panose="02020603050405020304" pitchFamily="18" charset="0"/>
              <a:sym typeface="Canva Sans"/>
            </a:endParaRPr>
          </a:p>
        </p:txBody>
      </p:sp>
      <p:sp>
        <p:nvSpPr>
          <p:cNvPr id="12" name="TextBox 12"/>
          <p:cNvSpPr txBox="1"/>
          <p:nvPr/>
        </p:nvSpPr>
        <p:spPr>
          <a:xfrm>
            <a:off x="9303973" y="895350"/>
            <a:ext cx="9211754"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Motivation:</a:t>
            </a:r>
          </a:p>
        </p:txBody>
      </p:sp>
      <p:sp>
        <p:nvSpPr>
          <p:cNvPr id="13" name="TextBox 13"/>
          <p:cNvSpPr txBox="1"/>
          <p:nvPr/>
        </p:nvSpPr>
        <p:spPr>
          <a:xfrm>
            <a:off x="9481081" y="3660671"/>
            <a:ext cx="7943344" cy="599780"/>
          </a:xfrm>
          <a:prstGeom prst="rect">
            <a:avLst/>
          </a:prstGeom>
        </p:spPr>
        <p:txBody>
          <a:bodyPr lIns="0" tIns="0" rIns="0" bIns="0" rtlCol="0" anchor="t">
            <a:spAutoFit/>
          </a:bodyPr>
          <a:lstStyle/>
          <a:p>
            <a:pPr>
              <a:lnSpc>
                <a:spcPts val="5091"/>
              </a:lnSpc>
            </a:pPr>
            <a:r>
              <a:rPr lang="en-US" sz="3636" dirty="0">
                <a:solidFill>
                  <a:srgbClr val="153969"/>
                </a:solidFill>
                <a:latin typeface="Times New Roman" panose="02020603050405020304" pitchFamily="18" charset="0"/>
                <a:ea typeface="Canva Sans"/>
                <a:cs typeface="Times New Roman" panose="02020603050405020304" pitchFamily="18" charset="0"/>
                <a:sym typeface="Canva Sans"/>
              </a:rPr>
              <a:t>Early detection of health problems</a:t>
            </a:r>
          </a:p>
        </p:txBody>
      </p:sp>
      <p:sp>
        <p:nvSpPr>
          <p:cNvPr id="14" name="TextBox 14"/>
          <p:cNvSpPr txBox="1"/>
          <p:nvPr/>
        </p:nvSpPr>
        <p:spPr>
          <a:xfrm>
            <a:off x="9481081" y="4775524"/>
            <a:ext cx="7943344" cy="599780"/>
          </a:xfrm>
          <a:prstGeom prst="rect">
            <a:avLst/>
          </a:prstGeom>
        </p:spPr>
        <p:txBody>
          <a:bodyPr lIns="0" tIns="0" rIns="0" bIns="0" rtlCol="0" anchor="t">
            <a:spAutoFit/>
          </a:bodyPr>
          <a:lstStyle/>
          <a:p>
            <a:pPr>
              <a:lnSpc>
                <a:spcPts val="5091"/>
              </a:lnSpc>
            </a:pPr>
            <a:r>
              <a:rPr lang="en-US" sz="3636" dirty="0">
                <a:solidFill>
                  <a:srgbClr val="153969"/>
                </a:solidFill>
                <a:latin typeface="Times New Roman" panose="02020603050405020304" pitchFamily="18" charset="0"/>
                <a:ea typeface="Canva Sans"/>
                <a:cs typeface="Times New Roman" panose="02020603050405020304" pitchFamily="18" charset="0"/>
                <a:sym typeface="Canva Sans"/>
              </a:rPr>
              <a:t>Proactive healthcare interventions</a:t>
            </a:r>
          </a:p>
        </p:txBody>
      </p:sp>
      <p:sp>
        <p:nvSpPr>
          <p:cNvPr id="15" name="TextBox 15"/>
          <p:cNvSpPr txBox="1"/>
          <p:nvPr/>
        </p:nvSpPr>
        <p:spPr>
          <a:xfrm>
            <a:off x="9632151" y="5848859"/>
            <a:ext cx="7943344" cy="1253805"/>
          </a:xfrm>
          <a:prstGeom prst="rect">
            <a:avLst/>
          </a:prstGeom>
        </p:spPr>
        <p:txBody>
          <a:bodyPr lIns="0" tIns="0" rIns="0" bIns="0" rtlCol="0" anchor="t">
            <a:spAutoFit/>
          </a:bodyPr>
          <a:lstStyle/>
          <a:p>
            <a:pPr>
              <a:lnSpc>
                <a:spcPts val="5091"/>
              </a:lnSpc>
            </a:pPr>
            <a:r>
              <a:rPr lang="en-GB" sz="3636" dirty="0">
                <a:solidFill>
                  <a:srgbClr val="153969"/>
                </a:solidFill>
                <a:latin typeface="Times New Roman" panose="02020603050405020304" pitchFamily="18" charset="0"/>
                <a:ea typeface="Canva Sans"/>
                <a:cs typeface="Times New Roman" panose="02020603050405020304" pitchFamily="18" charset="0"/>
                <a:sym typeface="Canva Sans"/>
              </a:rPr>
              <a:t>Growing Need for Non-Invasive Diagnostics</a:t>
            </a:r>
            <a:r>
              <a:rPr lang="en-US" sz="3636" dirty="0">
                <a:solidFill>
                  <a:srgbClr val="153969"/>
                </a:solidFill>
                <a:latin typeface="Times New Roman" panose="02020603050405020304" pitchFamily="18" charset="0"/>
                <a:ea typeface="Canva Sans"/>
                <a:cs typeface="Times New Roman" panose="02020603050405020304" pitchFamily="18" charset="0"/>
                <a:sym typeface="Canva San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348615"/>
            <a:ext cx="12360362"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Existing System:</a:t>
            </a:r>
          </a:p>
        </p:txBody>
      </p:sp>
      <p:sp>
        <p:nvSpPr>
          <p:cNvPr id="5" name="TextBox 5"/>
          <p:cNvSpPr txBox="1"/>
          <p:nvPr/>
        </p:nvSpPr>
        <p:spPr>
          <a:xfrm>
            <a:off x="838200" y="1751948"/>
            <a:ext cx="9032240" cy="4247445"/>
          </a:xfrm>
          <a:prstGeom prst="rect">
            <a:avLst/>
          </a:prstGeom>
        </p:spPr>
        <p:txBody>
          <a:bodyPr wrap="square" lIns="0" tIns="0" rIns="0" bIns="0" rtlCol="0" anchor="t">
            <a:spAutoFit/>
          </a:bodyPr>
          <a:lstStyle/>
          <a:p>
            <a:pPr marL="356235" lvl="1">
              <a:lnSpc>
                <a:spcPct val="150000"/>
              </a:lnSpc>
            </a:pPr>
            <a:r>
              <a:rPr lang="en-GB" sz="3200" dirty="0">
                <a:solidFill>
                  <a:schemeClr val="tx2">
                    <a:lumMod val="75000"/>
                  </a:schemeClr>
                </a:solidFill>
                <a:latin typeface="Times New Roman" panose="02020603050405020304" pitchFamily="18" charset="0"/>
                <a:cs typeface="Times New Roman" panose="02020603050405020304" pitchFamily="18" charset="0"/>
              </a:rPr>
              <a:t>Currently, breath analysis is performed using:</a:t>
            </a:r>
          </a:p>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Gas Chromatography-MassSpectrometry (GC-MS).</a:t>
            </a:r>
          </a:p>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ElectronicNose (E-Nose)Technology.</a:t>
            </a:r>
          </a:p>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Spirometry &amp; Pulse Oximetry.</a:t>
            </a:r>
          </a:p>
          <a:p>
            <a:pPr marL="356235" lvl="1" algn="just">
              <a:lnSpc>
                <a:spcPts val="4620"/>
              </a:lnSpc>
            </a:pPr>
            <a:endParaRPr lang="en-US" sz="3300" dirty="0">
              <a:solidFill>
                <a:srgbClr val="153969"/>
              </a:solidFill>
              <a:ea typeface="Canva Sans"/>
              <a:cs typeface="Canva Sans"/>
              <a:sym typeface="Canva Sans"/>
            </a:endParaRPr>
          </a:p>
        </p:txBody>
      </p:sp>
      <p:sp>
        <p:nvSpPr>
          <p:cNvPr id="2" name="TextBox 1"/>
          <p:cNvSpPr txBox="1"/>
          <p:nvPr/>
        </p:nvSpPr>
        <p:spPr>
          <a:xfrm>
            <a:off x="494778" y="5521895"/>
            <a:ext cx="7315200" cy="709810"/>
          </a:xfrm>
          <a:prstGeom prst="rect">
            <a:avLst/>
          </a:prstGeom>
          <a:noFill/>
        </p:spPr>
        <p:txBody>
          <a:bodyPr wrap="square" rtlCol="0">
            <a:spAutoFit/>
          </a:bodyPr>
          <a:lstStyle/>
          <a:p>
            <a:pPr marL="356235" lvl="1" algn="just">
              <a:lnSpc>
                <a:spcPts val="4620"/>
              </a:lnSpc>
            </a:pPr>
            <a:r>
              <a:rPr lang="en-US" sz="4800" b="1" i="1" u="sng" dirty="0">
                <a:solidFill>
                  <a:srgbClr val="153969"/>
                </a:solidFill>
                <a:latin typeface="Cormorant Garamond Bold Italics" charset="0"/>
                <a:ea typeface="Canva Sans"/>
                <a:cs typeface="Canva Sans"/>
                <a:sym typeface="Canva Sans"/>
              </a:rPr>
              <a:t>Limitations:</a:t>
            </a:r>
          </a:p>
        </p:txBody>
      </p:sp>
      <p:sp>
        <p:nvSpPr>
          <p:cNvPr id="6" name="TextBox 5"/>
          <p:cNvSpPr txBox="1"/>
          <p:nvPr/>
        </p:nvSpPr>
        <p:spPr>
          <a:xfrm>
            <a:off x="838200" y="6206305"/>
            <a:ext cx="7477566" cy="2232021"/>
          </a:xfrm>
          <a:prstGeom prst="rect">
            <a:avLst/>
          </a:prstGeom>
          <a:noFill/>
        </p:spPr>
        <p:txBody>
          <a:bodyPr wrap="square" rtlCol="0">
            <a:spAutoFit/>
          </a:bodyPr>
          <a:lstStyle/>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Invasive orSemi-Invasive.</a:t>
            </a:r>
          </a:p>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Expensive Equipment.</a:t>
            </a:r>
          </a:p>
          <a:p>
            <a:pPr marL="712470" lvl="1" indent="-356235">
              <a:lnSpc>
                <a:spcPct val="150000"/>
              </a:lnSpc>
              <a:buFont typeface="Arial"/>
              <a:buChar char="•"/>
            </a:pPr>
            <a:r>
              <a:rPr lang="en-US" sz="3200" dirty="0">
                <a:solidFill>
                  <a:schemeClr val="tx2">
                    <a:lumMod val="75000"/>
                  </a:schemeClr>
                </a:solidFill>
                <a:latin typeface="Times New Roman" panose="02020603050405020304" pitchFamily="18" charset="0"/>
                <a:cs typeface="Times New Roman" panose="02020603050405020304" pitchFamily="18" charset="0"/>
              </a:rPr>
              <a:t>NotReal-Time.</a:t>
            </a:r>
          </a:p>
        </p:txBody>
      </p:sp>
      <p:pic>
        <p:nvPicPr>
          <p:cNvPr id="1026" name="Picture 2" descr="Gas Chromatography with Mass Spectrometry (GC/MS) - MooreAnalytical">
            <a:extLst>
              <a:ext uri="{FF2B5EF4-FFF2-40B4-BE49-F238E27FC236}">
                <a16:creationId xmlns:a16="http://schemas.microsoft.com/office/drawing/2014/main" id="{D7F5495B-19C3-E3EB-8FFF-303C9FDD56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0" y="588196"/>
            <a:ext cx="6858000" cy="4098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cements and Prospects of Electronic Nose in Various Applications: A  Comprehensive Review">
            <a:extLst>
              <a:ext uri="{FF2B5EF4-FFF2-40B4-BE49-F238E27FC236}">
                <a16:creationId xmlns:a16="http://schemas.microsoft.com/office/drawing/2014/main" id="{5D14A9BD-7D25-76CB-AF99-758E1F8405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6252" y="5143500"/>
            <a:ext cx="6807738" cy="40343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irometry and Pulse Oximetry Enhance Blood Gas Analysis | RT">
            <a:extLst>
              <a:ext uri="{FF2B5EF4-FFF2-40B4-BE49-F238E27FC236}">
                <a16:creationId xmlns:a16="http://schemas.microsoft.com/office/drawing/2014/main" id="{600DB903-5CD7-184D-39A7-6D6ECD637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7511" y="4945829"/>
            <a:ext cx="3181350" cy="4752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6586"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15670" y="3783918"/>
            <a:ext cx="6047430" cy="3815174"/>
            <a:chOff x="0" y="0"/>
            <a:chExt cx="8063240" cy="5086899"/>
          </a:xfrm>
        </p:grpSpPr>
        <p:pic>
          <p:nvPicPr>
            <p:cNvPr id="6" name="Picture 6"/>
            <p:cNvPicPr>
              <a:picLocks noChangeAspect="1"/>
            </p:cNvPicPr>
            <p:nvPr/>
          </p:nvPicPr>
          <p:blipFill>
            <a:blip r:embed="rId2"/>
            <a:srcRect l="15325" r="15325"/>
            <a:stretch>
              <a:fillRect/>
            </a:stretch>
          </p:blipFill>
          <p:spPr>
            <a:xfrm>
              <a:off x="0" y="0"/>
              <a:ext cx="8063240" cy="5086899"/>
            </a:xfrm>
            <a:prstGeom prst="rect">
              <a:avLst/>
            </a:prstGeom>
          </p:spPr>
        </p:pic>
      </p:grpSp>
      <p:sp>
        <p:nvSpPr>
          <p:cNvPr id="7" name="TextBox 7"/>
          <p:cNvSpPr txBox="1"/>
          <p:nvPr/>
        </p:nvSpPr>
        <p:spPr>
          <a:xfrm>
            <a:off x="269608" y="738072"/>
            <a:ext cx="4611927" cy="2278380"/>
          </a:xfrm>
          <a:prstGeom prst="rect">
            <a:avLst/>
          </a:prstGeom>
        </p:spPr>
        <p:txBody>
          <a:bodyPr lIns="0" tIns="0" rIns="0" bIns="0" rtlCol="0" anchor="t">
            <a:spAutoFit/>
          </a:bodyPr>
          <a:lstStyle/>
          <a:p>
            <a:pPr marL="0" lvl="0" indent="0" algn="l">
              <a:lnSpc>
                <a:spcPts val="9000"/>
              </a:lnSpc>
            </a:pPr>
            <a:r>
              <a:rPr lang="en-US" sz="7200" b="1" i="1" u="sng" dirty="0">
                <a:solidFill>
                  <a:srgbClr val="FFFFFF"/>
                </a:solidFill>
                <a:latin typeface="Cormorant Garamond Bold Italics"/>
                <a:ea typeface="Cormorant Garamond Bold Italics"/>
                <a:cs typeface="Cormorant Garamond Bold Italics"/>
                <a:sym typeface="Cormorant Garamond Bold Italics"/>
              </a:rPr>
              <a:t>Proposed Method:</a:t>
            </a:r>
          </a:p>
        </p:txBody>
      </p:sp>
      <p:sp>
        <p:nvSpPr>
          <p:cNvPr id="8" name="TextBox 8"/>
          <p:cNvSpPr txBox="1"/>
          <p:nvPr/>
        </p:nvSpPr>
        <p:spPr>
          <a:xfrm>
            <a:off x="7213600" y="3783918"/>
            <a:ext cx="10601979" cy="3057504"/>
          </a:xfrm>
          <a:prstGeom prst="rect">
            <a:avLst/>
          </a:prstGeom>
        </p:spPr>
        <p:txBody>
          <a:bodyPr lIns="0" tIns="0" rIns="0" bIns="0" rtlCol="0" anchor="t">
            <a:spAutoFit/>
          </a:bodyPr>
          <a:lstStyle/>
          <a:p>
            <a:pPr marL="734059" lvl="1" indent="-367030" algn="just">
              <a:lnSpc>
                <a:spcPct val="150000"/>
              </a:lnSpc>
              <a:buFont typeface="Arial"/>
              <a:buChar char="•"/>
            </a:pPr>
            <a:r>
              <a:rPr lang="en-US" sz="3399" dirty="0">
                <a:solidFill>
                  <a:srgbClr val="153969"/>
                </a:solidFill>
                <a:latin typeface="Times New Roman" panose="02020603050405020304" pitchFamily="18" charset="0"/>
                <a:ea typeface="Canva Sans"/>
                <a:cs typeface="Times New Roman" panose="02020603050405020304" pitchFamily="18" charset="0"/>
                <a:sym typeface="Canva Sans"/>
              </a:rPr>
              <a:t>Image-Based Breath Analysis.</a:t>
            </a:r>
          </a:p>
          <a:p>
            <a:pPr marL="734059" lvl="1" indent="-367030" algn="just">
              <a:lnSpc>
                <a:spcPct val="150000"/>
              </a:lnSpc>
              <a:buFont typeface="Arial"/>
              <a:buChar char="•"/>
            </a:pPr>
            <a:r>
              <a:rPr lang="en-GB" sz="3399" dirty="0">
                <a:solidFill>
                  <a:srgbClr val="153969"/>
                </a:solidFill>
                <a:latin typeface="Times New Roman" panose="02020603050405020304" pitchFamily="18" charset="0"/>
                <a:ea typeface="Canva Sans"/>
                <a:cs typeface="Times New Roman" panose="02020603050405020304" pitchFamily="18" charset="0"/>
                <a:sym typeface="Canva Sans"/>
              </a:rPr>
              <a:t>ML &amp; DL based Model.</a:t>
            </a:r>
          </a:p>
          <a:p>
            <a:pPr marL="734059" lvl="1" indent="-367030" algn="just">
              <a:lnSpc>
                <a:spcPct val="150000"/>
              </a:lnSpc>
              <a:buFont typeface="Arial"/>
              <a:buChar char="•"/>
            </a:pPr>
            <a:r>
              <a:rPr lang="en-US" sz="3399" dirty="0">
                <a:solidFill>
                  <a:srgbClr val="153969"/>
                </a:solidFill>
                <a:latin typeface="Times New Roman" panose="02020603050405020304" pitchFamily="18" charset="0"/>
                <a:ea typeface="Canva Sans"/>
                <a:cs typeface="Times New Roman" panose="02020603050405020304" pitchFamily="18" charset="0"/>
                <a:sym typeface="Canva Sans"/>
              </a:rPr>
              <a:t>Real-Time &amp; Non-Invasive Monitoring.</a:t>
            </a:r>
          </a:p>
          <a:p>
            <a:pPr marL="734059" lvl="1" indent="-367030" algn="just">
              <a:lnSpc>
                <a:spcPct val="150000"/>
              </a:lnSpc>
              <a:buFont typeface="Arial"/>
              <a:buChar char="•"/>
            </a:pPr>
            <a:r>
              <a:rPr lang="en-US" sz="3399" dirty="0">
                <a:solidFill>
                  <a:srgbClr val="153969"/>
                </a:solidFill>
                <a:latin typeface="Times New Roman" panose="02020603050405020304" pitchFamily="18" charset="0"/>
                <a:ea typeface="Canva Sans"/>
                <a:cs typeface="Times New Roman" panose="02020603050405020304" pitchFamily="18" charset="0"/>
                <a:sym typeface="Canva Sans"/>
              </a:rPr>
              <a:t>Low-Cost &amp; Accessible Solution.</a:t>
            </a:r>
          </a:p>
        </p:txBody>
      </p:sp>
      <p:sp>
        <p:nvSpPr>
          <p:cNvPr id="10" name="TextBox 10"/>
          <p:cNvSpPr txBox="1"/>
          <p:nvPr/>
        </p:nvSpPr>
        <p:spPr>
          <a:xfrm>
            <a:off x="5943600" y="1322960"/>
            <a:ext cx="11049000" cy="1231106"/>
          </a:xfrm>
          <a:prstGeom prst="rect">
            <a:avLst/>
          </a:prstGeom>
        </p:spPr>
        <p:txBody>
          <a:bodyPr wrap="square" lIns="0" tIns="0" rIns="0" bIns="0" rtlCol="0" anchor="t">
            <a:spAutoFit/>
          </a:bodyPr>
          <a:lstStyle/>
          <a:p>
            <a:pPr marL="366957" lvl="1">
              <a:lnSpc>
                <a:spcPts val="4759"/>
              </a:lnSpc>
            </a:pPr>
            <a:r>
              <a:rPr lang="en-GB" sz="3600" b="1" dirty="0">
                <a:solidFill>
                  <a:srgbClr val="153969"/>
                </a:solidFill>
                <a:latin typeface="Times New Roman" panose="02020603050405020304" pitchFamily="18" charset="0"/>
                <a:ea typeface="Canva Sans Bold"/>
                <a:cs typeface="Times New Roman" panose="02020603050405020304" pitchFamily="18" charset="0"/>
                <a:sym typeface="Canva Sans Bold"/>
              </a:rPr>
              <a:t>Proposed System: AI-Based breathomics Using Image Processing</a:t>
            </a:r>
            <a:endParaRPr lang="en-US" sz="3600" b="1" dirty="0">
              <a:solidFill>
                <a:srgbClr val="153969"/>
              </a:solidFill>
              <a:latin typeface="Times New Roman" panose="02020603050405020304" pitchFamily="18" charset="0"/>
              <a:ea typeface="Canva Sans Bold"/>
              <a:cs typeface="Times New Roman" panose="02020603050405020304" pitchFamily="18" charset="0"/>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1696</Words>
  <Application>Microsoft Office PowerPoint</Application>
  <PresentationFormat>Custom</PresentationFormat>
  <Paragraphs>174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Canva Sans</vt:lpstr>
      <vt:lpstr>Cormorant Garamond Bold Italics</vt:lpstr>
      <vt:lpstr>Times New Roman</vt:lpstr>
      <vt:lpstr>Courier New</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review1</dc:title>
  <dc:creator>Srilekha Kuchana</dc:creator>
  <cp:lastModifiedBy>Sharanya Gajjela</cp:lastModifiedBy>
  <cp:revision>99</cp:revision>
  <dcterms:created xsi:type="dcterms:W3CDTF">2006-08-16T00:00:00Z</dcterms:created>
  <dcterms:modified xsi:type="dcterms:W3CDTF">2026-01-21T11:12:02Z</dcterms:modified>
  <dc:identifier>DAGReP11b4A</dc:identifier>
</cp:coreProperties>
</file>